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notesSlides/notesSlide24.xml" ContentType="application/vnd.openxmlformats-officedocument.presentationml.notesSlide+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9"/>
  </p:notesMasterIdLst>
  <p:sldIdLst>
    <p:sldId id="256" r:id="rId2"/>
    <p:sldId id="332" r:id="rId3"/>
    <p:sldId id="257" r:id="rId4"/>
    <p:sldId id="263" r:id="rId5"/>
    <p:sldId id="291" r:id="rId6"/>
    <p:sldId id="334" r:id="rId7"/>
    <p:sldId id="299" r:id="rId8"/>
    <p:sldId id="300" r:id="rId9"/>
    <p:sldId id="308" r:id="rId10"/>
    <p:sldId id="301" r:id="rId11"/>
    <p:sldId id="331" r:id="rId12"/>
    <p:sldId id="292" r:id="rId13"/>
    <p:sldId id="296" r:id="rId14"/>
    <p:sldId id="329" r:id="rId15"/>
    <p:sldId id="264" r:id="rId16"/>
    <p:sldId id="287" r:id="rId17"/>
    <p:sldId id="335" r:id="rId18"/>
    <p:sldId id="333" r:id="rId19"/>
    <p:sldId id="336" r:id="rId20"/>
    <p:sldId id="337" r:id="rId21"/>
    <p:sldId id="339" r:id="rId22"/>
    <p:sldId id="338" r:id="rId23"/>
    <p:sldId id="268" r:id="rId24"/>
    <p:sldId id="295" r:id="rId25"/>
    <p:sldId id="288" r:id="rId26"/>
    <p:sldId id="284" r:id="rId27"/>
    <p:sldId id="285" r:id="rId28"/>
    <p:sldId id="265" r:id="rId29"/>
    <p:sldId id="266" r:id="rId30"/>
    <p:sldId id="297" r:id="rId31"/>
    <p:sldId id="293" r:id="rId32"/>
    <p:sldId id="294" r:id="rId33"/>
    <p:sldId id="267" r:id="rId34"/>
    <p:sldId id="269" r:id="rId35"/>
    <p:sldId id="270" r:id="rId36"/>
    <p:sldId id="271" r:id="rId37"/>
    <p:sldId id="328" r:id="rId38"/>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059"/>
    <p:restoredTop sz="84347"/>
  </p:normalViewPr>
  <p:slideViewPr>
    <p:cSldViewPr>
      <p:cViewPr varScale="1">
        <p:scale>
          <a:sx n="79" d="100"/>
          <a:sy n="79" d="100"/>
        </p:scale>
        <p:origin x="1480" y="200"/>
      </p:cViewPr>
      <p:guideLst>
        <p:guide orient="horz" pos="2160"/>
        <p:guide pos="2880"/>
      </p:guideLst>
    </p:cSldViewPr>
  </p:slideViewPr>
  <p:notesTextViewPr>
    <p:cViewPr>
      <p:scale>
        <a:sx n="100" d="100"/>
        <a:sy n="100" d="100"/>
      </p:scale>
      <p:origin x="0" y="0"/>
    </p:cViewPr>
  </p:notesTextViewPr>
  <p:notesViewPr>
    <p:cSldViewPr>
      <p:cViewPr varScale="1">
        <p:scale>
          <a:sx n="70" d="100"/>
          <a:sy n="70" d="100"/>
        </p:scale>
        <p:origin x="3568" y="19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27T23:06:15.628"/>
    </inkml:context>
    <inkml:brush xml:id="br0">
      <inkml:brushProperty name="width" value="0.05" units="cm"/>
      <inkml:brushProperty name="height" value="0.05" units="cm"/>
    </inkml:brush>
  </inkml:definitions>
  <inkml:trace contextRef="#ctx0" brushRef="#br0">0 0 24575,'0'0'0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27T23:06:15.628"/>
    </inkml:context>
    <inkml:brush xml:id="br0">
      <inkml:brushProperty name="width" value="0.05" units="cm"/>
      <inkml:brushProperty name="height" value="0.05" units="cm"/>
    </inkml:brush>
  </inkml:definitions>
  <inkml:trace contextRef="#ctx0" brushRef="#br0">0 0 24575,'0'0'0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27T23:06:16.849"/>
    </inkml:context>
    <inkml:brush xml:id="br0">
      <inkml:brushProperty name="width" value="0.05" units="cm"/>
      <inkml:brushProperty name="height" value="0.05" units="cm"/>
    </inkml:brush>
  </inkml:definitions>
  <inkml:trace contextRef="#ctx0" brushRef="#br0">0 0 24575,'0'0'0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27T23:06:17.681"/>
    </inkml:context>
    <inkml:brush xml:id="br0">
      <inkml:brushProperty name="width" value="0.05" units="cm"/>
      <inkml:brushProperty name="height" value="0.05" units="cm"/>
    </inkml:brush>
  </inkml:definitions>
  <inkml:trace contextRef="#ctx0" brushRef="#br0">1 1 24575,'37'8'0,"-5"-1"0,-25-7 0,-2 0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27T23:06:19.567"/>
    </inkml:context>
    <inkml:brush xml:id="br0">
      <inkml:brushProperty name="width" value="0.05" units="cm"/>
      <inkml:brushProperty name="height" value="0.05" units="cm"/>
    </inkml:brush>
  </inkml:definitions>
  <inkml:trace contextRef="#ctx0" brushRef="#br0">1 0 24575,'0'0'0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27T23:06:23.329"/>
    </inkml:context>
    <inkml:brush xml:id="br0">
      <inkml:brushProperty name="width" value="0.05" units="cm"/>
      <inkml:brushProperty name="height" value="0.05" units="cm"/>
    </inkml:brush>
  </inkml:definitions>
  <inkml:trace contextRef="#ctx0" brushRef="#br0">1 1 24575,'7'13'0,"-2"-2"0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27T23:06:24.747"/>
    </inkml:context>
    <inkml:brush xml:id="br0">
      <inkml:brushProperty name="width" value="0.05" units="cm"/>
      <inkml:brushProperty name="height" value="0.05" units="cm"/>
    </inkml:brush>
  </inkml:definitions>
  <inkml:trace contextRef="#ctx0" brushRef="#br0">1 0 24575,'0'0'0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27T23:06:25.362"/>
    </inkml:context>
    <inkml:brush xml:id="br0">
      <inkml:brushProperty name="width" value="0.05" units="cm"/>
      <inkml:brushProperty name="height" value="0.05" units="cm"/>
    </inkml:brush>
  </inkml:definitions>
  <inkml:trace contextRef="#ctx0" brushRef="#br0">0 0 24575,'0'0'0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27T23:06:26.624"/>
    </inkml:context>
    <inkml:brush xml:id="br0">
      <inkml:brushProperty name="width" value="0.05" units="cm"/>
      <inkml:brushProperty name="height" value="0.05" units="cm"/>
    </inkml:brush>
  </inkml:definitions>
  <inkml:trace contextRef="#ctx0" brushRef="#br0">1 1 24575,'0'0'0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27T23:06:27.294"/>
    </inkml:context>
    <inkml:brush xml:id="br0">
      <inkml:brushProperty name="width" value="0.05" units="cm"/>
      <inkml:brushProperty name="height" value="0.05" units="cm"/>
    </inkml:brush>
  </inkml:definitions>
  <inkml:trace contextRef="#ctx0" brushRef="#br0">11 21 24575,'-6'-9'0,"1"6"0,5-6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27T23:06:16.849"/>
    </inkml:context>
    <inkml:brush xml:id="br0">
      <inkml:brushProperty name="width" value="0.05" units="cm"/>
      <inkml:brushProperty name="height" value="0.05" units="cm"/>
    </inkml:brush>
  </inkml:definitions>
  <inkml:trace contextRef="#ctx0" brushRef="#br0">0 0 24575,'0'0'0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27T23:06:17.681"/>
    </inkml:context>
    <inkml:brush xml:id="br0">
      <inkml:brushProperty name="width" value="0.05" units="cm"/>
      <inkml:brushProperty name="height" value="0.05" units="cm"/>
    </inkml:brush>
  </inkml:definitions>
  <inkml:trace contextRef="#ctx0" brushRef="#br0">1 1 24575,'37'8'0,"-5"-1"0,-25-7 0,-2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27T23:06:19.567"/>
    </inkml:context>
    <inkml:brush xml:id="br0">
      <inkml:brushProperty name="width" value="0.05" units="cm"/>
      <inkml:brushProperty name="height" value="0.05" units="cm"/>
    </inkml:brush>
  </inkml:definitions>
  <inkml:trace contextRef="#ctx0" brushRef="#br0">1 0 24575,'0'0'0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27T23:06:23.329"/>
    </inkml:context>
    <inkml:brush xml:id="br0">
      <inkml:brushProperty name="width" value="0.05" units="cm"/>
      <inkml:brushProperty name="height" value="0.05" units="cm"/>
    </inkml:brush>
  </inkml:definitions>
  <inkml:trace contextRef="#ctx0" brushRef="#br0">1 1 24575,'7'13'0,"-2"-2"0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27T23:06:24.747"/>
    </inkml:context>
    <inkml:brush xml:id="br0">
      <inkml:brushProperty name="width" value="0.05" units="cm"/>
      <inkml:brushProperty name="height" value="0.05" units="cm"/>
    </inkml:brush>
  </inkml:definitions>
  <inkml:trace contextRef="#ctx0" brushRef="#br0">1 0 24575,'0'0'0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27T23:06:25.362"/>
    </inkml:context>
    <inkml:brush xml:id="br0">
      <inkml:brushProperty name="width" value="0.05" units="cm"/>
      <inkml:brushProperty name="height" value="0.05" units="cm"/>
    </inkml:brush>
  </inkml:definitions>
  <inkml:trace contextRef="#ctx0" brushRef="#br0">0 0 24575,'0'0'0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27T23:06:26.624"/>
    </inkml:context>
    <inkml:brush xml:id="br0">
      <inkml:brushProperty name="width" value="0.05" units="cm"/>
      <inkml:brushProperty name="height" value="0.05" units="cm"/>
    </inkml:brush>
  </inkml:definitions>
  <inkml:trace contextRef="#ctx0" brushRef="#br0">1 1 24575,'0'0'0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27T23:06:27.294"/>
    </inkml:context>
    <inkml:brush xml:id="br0">
      <inkml:brushProperty name="width" value="0.05" units="cm"/>
      <inkml:brushProperty name="height" value="0.05" units="cm"/>
    </inkml:brush>
  </inkml:definitions>
  <inkml:trace contextRef="#ctx0" brushRef="#br0">11 21 24575,'-6'-9'0,"1"6"0,5-6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3024FC0C-432F-024C-98C4-14D05CA1E4C6}" type="datetimeFigureOut">
              <a:rPr lang="en-US" smtClean="0"/>
              <a:t>1/4/23</a:t>
            </a:fld>
            <a:endParaRPr lang="en-US" dirty="0"/>
          </a:p>
        </p:txBody>
      </p:sp>
      <p:sp>
        <p:nvSpPr>
          <p:cNvPr id="4" name="Slide Image Placeholder 3"/>
          <p:cNvSpPr>
            <a:spLocks noGrp="1" noRot="1" noChangeAspect="1"/>
          </p:cNvSpPr>
          <p:nvPr>
            <p:ph type="sldImg" idx="2"/>
          </p:nvPr>
        </p:nvSpPr>
        <p:spPr>
          <a:xfrm>
            <a:off x="1438275" y="1173163"/>
            <a:ext cx="4222750" cy="31670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516438"/>
            <a:ext cx="5680075" cy="36957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5400"/>
            <a:ext cx="3076575"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138" y="8915400"/>
            <a:ext cx="3076575" cy="469900"/>
          </a:xfrm>
          <a:prstGeom prst="rect">
            <a:avLst/>
          </a:prstGeom>
        </p:spPr>
        <p:txBody>
          <a:bodyPr vert="horz" lIns="91440" tIns="45720" rIns="91440" bIns="45720" rtlCol="0" anchor="b"/>
          <a:lstStyle>
            <a:lvl1pPr algn="r">
              <a:defRPr sz="1200"/>
            </a:lvl1pPr>
          </a:lstStyle>
          <a:p>
            <a:fld id="{D6C3428F-6FF0-EC4B-8CCC-59918850A8B4}" type="slidenum">
              <a:rPr lang="en-US" smtClean="0"/>
              <a:t>‹#›</a:t>
            </a:fld>
            <a:endParaRPr lang="en-US" dirty="0"/>
          </a:p>
        </p:txBody>
      </p:sp>
    </p:spTree>
    <p:extLst>
      <p:ext uri="{BB962C8B-B14F-4D97-AF65-F5344CB8AC3E}">
        <p14:creationId xmlns:p14="http://schemas.microsoft.com/office/powerpoint/2010/main" val="1717912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a:t>
            </a:fld>
            <a:endParaRPr lang="en-US" dirty="0"/>
          </a:p>
        </p:txBody>
      </p:sp>
    </p:spTree>
    <p:extLst>
      <p:ext uri="{BB962C8B-B14F-4D97-AF65-F5344CB8AC3E}">
        <p14:creationId xmlns:p14="http://schemas.microsoft.com/office/powerpoint/2010/main" val="38738549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11</a:t>
            </a:fld>
            <a:endParaRPr lang="en-US" dirty="0"/>
          </a:p>
        </p:txBody>
      </p:sp>
    </p:spTree>
    <p:extLst>
      <p:ext uri="{BB962C8B-B14F-4D97-AF65-F5344CB8AC3E}">
        <p14:creationId xmlns:p14="http://schemas.microsoft.com/office/powerpoint/2010/main" val="3974265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12</a:t>
            </a:fld>
            <a:endParaRPr lang="en-US" dirty="0"/>
          </a:p>
        </p:txBody>
      </p:sp>
    </p:spTree>
    <p:extLst>
      <p:ext uri="{BB962C8B-B14F-4D97-AF65-F5344CB8AC3E}">
        <p14:creationId xmlns:p14="http://schemas.microsoft.com/office/powerpoint/2010/main" val="28397281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13</a:t>
            </a:fld>
            <a:endParaRPr lang="en-US" dirty="0"/>
          </a:p>
        </p:txBody>
      </p:sp>
    </p:spTree>
    <p:extLst>
      <p:ext uri="{BB962C8B-B14F-4D97-AF65-F5344CB8AC3E}">
        <p14:creationId xmlns:p14="http://schemas.microsoft.com/office/powerpoint/2010/main" val="28296760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14</a:t>
            </a:fld>
            <a:endParaRPr lang="en-US" dirty="0"/>
          </a:p>
        </p:txBody>
      </p:sp>
    </p:spTree>
    <p:extLst>
      <p:ext uri="{BB962C8B-B14F-4D97-AF65-F5344CB8AC3E}">
        <p14:creationId xmlns:p14="http://schemas.microsoft.com/office/powerpoint/2010/main" val="13706870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15</a:t>
            </a:fld>
            <a:endParaRPr lang="en-US" dirty="0"/>
          </a:p>
        </p:txBody>
      </p:sp>
    </p:spTree>
    <p:extLst>
      <p:ext uri="{BB962C8B-B14F-4D97-AF65-F5344CB8AC3E}">
        <p14:creationId xmlns:p14="http://schemas.microsoft.com/office/powerpoint/2010/main" val="3594378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16</a:t>
            </a:fld>
            <a:endParaRPr lang="en-US" dirty="0"/>
          </a:p>
        </p:txBody>
      </p:sp>
    </p:spTree>
    <p:extLst>
      <p:ext uri="{BB962C8B-B14F-4D97-AF65-F5344CB8AC3E}">
        <p14:creationId xmlns:p14="http://schemas.microsoft.com/office/powerpoint/2010/main" val="15775029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17</a:t>
            </a:fld>
            <a:endParaRPr lang="en-US" dirty="0"/>
          </a:p>
        </p:txBody>
      </p:sp>
    </p:spTree>
    <p:extLst>
      <p:ext uri="{BB962C8B-B14F-4D97-AF65-F5344CB8AC3E}">
        <p14:creationId xmlns:p14="http://schemas.microsoft.com/office/powerpoint/2010/main" val="39150136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18</a:t>
            </a:fld>
            <a:endParaRPr lang="en-US" dirty="0"/>
          </a:p>
        </p:txBody>
      </p:sp>
    </p:spTree>
    <p:extLst>
      <p:ext uri="{BB962C8B-B14F-4D97-AF65-F5344CB8AC3E}">
        <p14:creationId xmlns:p14="http://schemas.microsoft.com/office/powerpoint/2010/main" val="30458869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19</a:t>
            </a:fld>
            <a:endParaRPr lang="en-US" dirty="0"/>
          </a:p>
        </p:txBody>
      </p:sp>
    </p:spTree>
    <p:extLst>
      <p:ext uri="{BB962C8B-B14F-4D97-AF65-F5344CB8AC3E}">
        <p14:creationId xmlns:p14="http://schemas.microsoft.com/office/powerpoint/2010/main" val="30835460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20</a:t>
            </a:fld>
            <a:endParaRPr lang="en-US" dirty="0"/>
          </a:p>
        </p:txBody>
      </p:sp>
    </p:spTree>
    <p:extLst>
      <p:ext uri="{BB962C8B-B14F-4D97-AF65-F5344CB8AC3E}">
        <p14:creationId xmlns:p14="http://schemas.microsoft.com/office/powerpoint/2010/main" val="1651601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2</a:t>
            </a:fld>
            <a:endParaRPr lang="en-US" dirty="0"/>
          </a:p>
        </p:txBody>
      </p:sp>
    </p:spTree>
    <p:extLst>
      <p:ext uri="{BB962C8B-B14F-4D97-AF65-F5344CB8AC3E}">
        <p14:creationId xmlns:p14="http://schemas.microsoft.com/office/powerpoint/2010/main" val="2450998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21</a:t>
            </a:fld>
            <a:endParaRPr lang="en-US" dirty="0"/>
          </a:p>
        </p:txBody>
      </p:sp>
    </p:spTree>
    <p:extLst>
      <p:ext uri="{BB962C8B-B14F-4D97-AF65-F5344CB8AC3E}">
        <p14:creationId xmlns:p14="http://schemas.microsoft.com/office/powerpoint/2010/main" val="7318482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22</a:t>
            </a:fld>
            <a:endParaRPr lang="en-US" dirty="0"/>
          </a:p>
        </p:txBody>
      </p:sp>
    </p:spTree>
    <p:extLst>
      <p:ext uri="{BB962C8B-B14F-4D97-AF65-F5344CB8AC3E}">
        <p14:creationId xmlns:p14="http://schemas.microsoft.com/office/powerpoint/2010/main" val="22342797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23</a:t>
            </a:fld>
            <a:endParaRPr lang="en-US" dirty="0"/>
          </a:p>
        </p:txBody>
      </p:sp>
    </p:spTree>
    <p:extLst>
      <p:ext uri="{BB962C8B-B14F-4D97-AF65-F5344CB8AC3E}">
        <p14:creationId xmlns:p14="http://schemas.microsoft.com/office/powerpoint/2010/main" val="42675854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D6C3428F-6FF0-EC4B-8CCC-59918850A8B4}" type="slidenum">
              <a:rPr lang="en-US" smtClean="0"/>
              <a:t>24</a:t>
            </a:fld>
            <a:endParaRPr lang="en-US" dirty="0"/>
          </a:p>
        </p:txBody>
      </p:sp>
    </p:spTree>
    <p:extLst>
      <p:ext uri="{BB962C8B-B14F-4D97-AF65-F5344CB8AC3E}">
        <p14:creationId xmlns:p14="http://schemas.microsoft.com/office/powerpoint/2010/main" val="7184574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D6C3428F-6FF0-EC4B-8CCC-59918850A8B4}" type="slidenum">
              <a:rPr lang="en-US" smtClean="0"/>
              <a:t>25</a:t>
            </a:fld>
            <a:endParaRPr lang="en-US" dirty="0"/>
          </a:p>
        </p:txBody>
      </p:sp>
    </p:spTree>
    <p:extLst>
      <p:ext uri="{BB962C8B-B14F-4D97-AF65-F5344CB8AC3E}">
        <p14:creationId xmlns:p14="http://schemas.microsoft.com/office/powerpoint/2010/main" val="33474179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26</a:t>
            </a:fld>
            <a:endParaRPr lang="en-US" dirty="0"/>
          </a:p>
        </p:txBody>
      </p:sp>
    </p:spTree>
    <p:extLst>
      <p:ext uri="{BB962C8B-B14F-4D97-AF65-F5344CB8AC3E}">
        <p14:creationId xmlns:p14="http://schemas.microsoft.com/office/powerpoint/2010/main" val="2381315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27</a:t>
            </a:fld>
            <a:endParaRPr lang="en-US" dirty="0"/>
          </a:p>
        </p:txBody>
      </p:sp>
    </p:spTree>
    <p:extLst>
      <p:ext uri="{BB962C8B-B14F-4D97-AF65-F5344CB8AC3E}">
        <p14:creationId xmlns:p14="http://schemas.microsoft.com/office/powerpoint/2010/main" val="19914331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28</a:t>
            </a:fld>
            <a:endParaRPr lang="en-US" dirty="0"/>
          </a:p>
        </p:txBody>
      </p:sp>
    </p:spTree>
    <p:extLst>
      <p:ext uri="{BB962C8B-B14F-4D97-AF65-F5344CB8AC3E}">
        <p14:creationId xmlns:p14="http://schemas.microsoft.com/office/powerpoint/2010/main" val="1866257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29</a:t>
            </a:fld>
            <a:endParaRPr lang="en-US" dirty="0"/>
          </a:p>
        </p:txBody>
      </p:sp>
    </p:spTree>
    <p:extLst>
      <p:ext uri="{BB962C8B-B14F-4D97-AF65-F5344CB8AC3E}">
        <p14:creationId xmlns:p14="http://schemas.microsoft.com/office/powerpoint/2010/main" val="1359954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30</a:t>
            </a:fld>
            <a:endParaRPr lang="en-US" dirty="0"/>
          </a:p>
        </p:txBody>
      </p:sp>
    </p:spTree>
    <p:extLst>
      <p:ext uri="{BB962C8B-B14F-4D97-AF65-F5344CB8AC3E}">
        <p14:creationId xmlns:p14="http://schemas.microsoft.com/office/powerpoint/2010/main" val="42434829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9613" y="0"/>
            <a:ext cx="5786437" cy="4340225"/>
          </a:xfrm>
        </p:spPr>
      </p:sp>
      <p:sp>
        <p:nvSpPr>
          <p:cNvPr id="3" name="Notes Placeholder 2"/>
          <p:cNvSpPr>
            <a:spLocks noGrp="1"/>
          </p:cNvSpPr>
          <p:nvPr>
            <p:ph type="body" idx="1"/>
          </p:nvPr>
        </p:nvSpPr>
        <p:spPr>
          <a:xfrm>
            <a:off x="44450" y="4340225"/>
            <a:ext cx="6858001" cy="5045075"/>
          </a:xfrm>
        </p:spPr>
        <p:txBody>
          <a:bodyPr>
            <a:normAutofit lnSpcReduction="10000"/>
          </a:bodyPr>
          <a:lstStyle/>
          <a:p>
            <a:r>
              <a:rPr lang="en-US" sz="950" dirty="0"/>
              <a:t>The gospel of Matthew begins the biographical section of the New Testament, which is made up of four gospels ---Matthew, Mark, Luke and John.  “Gospel” (</a:t>
            </a:r>
            <a:r>
              <a:rPr lang="en-US" sz="950" i="1" dirty="0"/>
              <a:t>euaggelion</a:t>
            </a:r>
            <a:r>
              <a:rPr lang="en-US" sz="950" dirty="0"/>
              <a:t>) comes from a Greek word meaning “good news” and each book is biographical; however, they are not complete with regard to the life of Christ and His ministry.  The first three books are commonly referred to as the “synoptic” gospels (from </a:t>
            </a:r>
            <a:r>
              <a:rPr lang="en-US" sz="950" i="1" dirty="0"/>
              <a:t>synopitkos</a:t>
            </a:r>
            <a:r>
              <a:rPr lang="en-US" sz="950" dirty="0"/>
              <a:t>, meaning “seeing all together”) because they are similar to one another in their viewpoint, content, narrative flow, and style.  That said, John’s Gospel is much different than the other three dealing more with the deity of Christ with emphasis on signs and miracles (John 20:31).  Matthew is also called Levi, was of Jewish descent, and was a tax collector for the Roman government (Mt. 9:9; 10:3). To put it mildly, much like the IRS, tax collectors were not popular in the first century. The recitation of the genealogy of Christ would have been of little interest to the Gentiles but it was a matter of serious consideration to the Jews…that Jesus was indeed a descendent of David and the rightful heir to the throne meant everything to the Jew (1:1-17).  I believe the major purpose of the book is to prove that Jesus of Nazareth was the Messiah the Old Testament foretold (Isa. 7:14; 9:6).  It was written by a Jew primarily to a Jewish audience.  Matthew wanted his audience to know Jesus up close --- to change them.  The gospel emphasizes that Jesus is “the King” or Messiah (2:2; 21:5; 22:11; 25:34; 27:11, 37, 42). John the Baptist precedes the ministry of Jesus, and after 400 years of prophetic silence, he prepares the people for the Messiah and the kingdom to come.  John the Baptist predicts the kingdom (Mt. 3:2) and Jesus goes everywhere teaching about it.  His section on the sermon on the mount is the most substantive of all the gospels and he records the 2247-word sermon from Jesus that was (is) intended to impact the character of every kingdom citizen.  A brief outline includes Chapters 1:1 through 4:1-11 --- a description an announcement and arrival of the Messiah (King).  In just sixteen verses, Matthew takes us from Abraham to Jesus (see 1:1ff); Jesus’ birth and early days are described and with these words we learn of the sacrificial purpose of our Savior:  “She (the virgin Mary) will bear a son, and you shall call his name Jesus, for He will save his people from their sins” (1:23).  In chapters 4:12 through 15:39 --- we learn of the appointment of the apostles and Jesus lays out the standards of the kingdom life, and then proceeds to perform several miracles (20) that revealed His authority over every realm, including diseased demons, death and nature.  At least 60 percent of the book focuses on what Jesus taught (red letters in many Bible’s).  It provides us with five of our Lord’s major discourses: </a:t>
            </a:r>
            <a:r>
              <a:rPr lang="en-US" sz="950" b="1" dirty="0"/>
              <a:t>(1) </a:t>
            </a:r>
            <a:r>
              <a:rPr lang="en-US" sz="950" dirty="0"/>
              <a:t>the Sermon on the Mount (chs. 5-7); </a:t>
            </a:r>
            <a:r>
              <a:rPr lang="en-US" sz="950" b="1" dirty="0"/>
              <a:t>(2)</a:t>
            </a:r>
            <a:r>
              <a:rPr lang="en-US" sz="950" dirty="0"/>
              <a:t> Jesus’ charge to the twelve (ch. 10); </a:t>
            </a:r>
            <a:r>
              <a:rPr lang="en-US" sz="950" b="1" dirty="0"/>
              <a:t>(3)</a:t>
            </a:r>
            <a:r>
              <a:rPr lang="en-US" sz="950" dirty="0"/>
              <a:t> parables of the kingdom (ch. 13); </a:t>
            </a:r>
            <a:r>
              <a:rPr lang="en-US" sz="950" b="1" dirty="0"/>
              <a:t>(4)</a:t>
            </a:r>
            <a:r>
              <a:rPr lang="en-US" sz="950" dirty="0"/>
              <a:t> life in the kingdom (ch. 18); </a:t>
            </a:r>
            <a:r>
              <a:rPr lang="en-US" sz="950" b="1" dirty="0"/>
              <a:t>(5)</a:t>
            </a:r>
            <a:r>
              <a:rPr lang="en-US" sz="950" dirty="0"/>
              <a:t> and the mount Olivet discourse (chs. 24-25).    </a:t>
            </a:r>
          </a:p>
          <a:p>
            <a:endParaRPr lang="en-US" sz="1000" dirty="0"/>
          </a:p>
          <a:p>
            <a:r>
              <a:rPr lang="en-US" sz="1000" b="1" u="sng" dirty="0"/>
              <a:t>Application</a:t>
            </a:r>
            <a:r>
              <a:rPr lang="en-US" sz="1000" b="1" dirty="0"/>
              <a:t> - </a:t>
            </a:r>
            <a:r>
              <a:rPr lang="en-US" sz="1000" dirty="0"/>
              <a:t>What is the purpose of the gospel?</a:t>
            </a:r>
          </a:p>
          <a:p>
            <a:endParaRPr lang="en-US" sz="1000" u="sng" dirty="0"/>
          </a:p>
          <a:p>
            <a:pPr marL="685800" lvl="1" indent="-228600">
              <a:buFont typeface="+mj-lt"/>
              <a:buAutoNum type="arabicPeriod"/>
            </a:pPr>
            <a:r>
              <a:rPr lang="en-US" sz="1000" b="1" dirty="0"/>
              <a:t>Translation - </a:t>
            </a:r>
            <a:r>
              <a:rPr lang="en-US" sz="1000" dirty="0"/>
              <a:t>from the realm of darkness to light: the conversion of those Jews who have not as yet experienced spiritual change.  They must be reminded of the great privileges that had been bestowed on them, and also the dire consequences of refusing to heed God’s call (10:5ff; 11:25-29; 23:37-39).  So should we.  </a:t>
            </a:r>
          </a:p>
          <a:p>
            <a:pPr marL="685800" lvl="1" indent="-228600">
              <a:buFont typeface="+mj-lt"/>
              <a:buAutoNum type="arabicPeriod"/>
            </a:pPr>
            <a:r>
              <a:rPr lang="en-US" sz="1000" b="1" dirty="0"/>
              <a:t>Transformation </a:t>
            </a:r>
            <a:r>
              <a:rPr lang="en-US" sz="1000" dirty="0"/>
              <a:t>- constant renewal of life on the part of those (mostly Jews) who have become believers.  These are to conduct themselves in such a way as to “light the world” (4:19; chs. 5-7; 6:19; 7:1ff.).  So should we.  </a:t>
            </a:r>
          </a:p>
          <a:p>
            <a:pPr marL="685800" lvl="1" indent="-228600">
              <a:buFont typeface="+mj-lt"/>
              <a:buAutoNum type="arabicPeriod"/>
            </a:pPr>
            <a:r>
              <a:rPr lang="en-US" sz="1000" b="1" dirty="0"/>
              <a:t>Vindication</a:t>
            </a:r>
            <a:r>
              <a:rPr lang="en-US" sz="1000" dirty="0"/>
              <a:t> - of God’s truth against the attack of bitter adversaries (5:17ff.; 6:2ff.).  We too should be prepared for enemies of the cross. </a:t>
            </a:r>
          </a:p>
          <a:p>
            <a:pPr marL="685800" lvl="1" indent="-228600">
              <a:buFont typeface="+mj-lt"/>
              <a:buAutoNum type="arabicPeriod"/>
            </a:pPr>
            <a:r>
              <a:rPr lang="en-US" sz="1000" b="1" dirty="0"/>
              <a:t>Evangelization </a:t>
            </a:r>
            <a:r>
              <a:rPr lang="en-US" sz="1000" dirty="0"/>
              <a:t>- of all nations - Jew and Gentile (8:5-13; 15:21-28; 28:16-20). So should we (evangelize) to all.  </a:t>
            </a:r>
            <a:br>
              <a:rPr lang="en-US" sz="1000" dirty="0"/>
            </a:br>
            <a:endParaRPr lang="en-US" sz="1000" dirty="0"/>
          </a:p>
          <a:p>
            <a:r>
              <a:rPr lang="en-US" sz="1000" b="1" dirty="0"/>
              <a:t>Key though</a:t>
            </a:r>
            <a:r>
              <a:rPr lang="en-US" sz="1000" dirty="0"/>
              <a:t>t: The beatitudes present the qualities that all kingdom citizens need to embrace and cherish (5:1-8).  Being a light takes work; lots of work. No one can expect to light the world or salt the earth without embracing these qualities (5:13-16).  </a:t>
            </a:r>
            <a:endParaRPr lang="en-US" sz="1000" b="1" u="sng" dirty="0"/>
          </a:p>
          <a:p>
            <a:endParaRPr lang="en-US" sz="1000" b="1" u="sng" dirty="0"/>
          </a:p>
          <a:p>
            <a:pPr marL="685800" lvl="1" indent="-228600">
              <a:buFont typeface="+mj-lt"/>
              <a:buAutoNum type="arabicPeriod"/>
            </a:pPr>
            <a:endParaRPr lang="en-US" sz="1000" b="1" u="sng"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31</a:t>
            </a:fld>
            <a:endParaRPr lang="en-US" dirty="0"/>
          </a:p>
        </p:txBody>
      </p:sp>
    </p:spTree>
    <p:extLst>
      <p:ext uri="{BB962C8B-B14F-4D97-AF65-F5344CB8AC3E}">
        <p14:creationId xmlns:p14="http://schemas.microsoft.com/office/powerpoint/2010/main" val="13853279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32</a:t>
            </a:fld>
            <a:endParaRPr lang="en-US" dirty="0"/>
          </a:p>
        </p:txBody>
      </p:sp>
    </p:spTree>
    <p:extLst>
      <p:ext uri="{BB962C8B-B14F-4D97-AF65-F5344CB8AC3E}">
        <p14:creationId xmlns:p14="http://schemas.microsoft.com/office/powerpoint/2010/main" val="38470564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33</a:t>
            </a:fld>
            <a:endParaRPr lang="en-US" dirty="0"/>
          </a:p>
        </p:txBody>
      </p:sp>
    </p:spTree>
    <p:extLst>
      <p:ext uri="{BB962C8B-B14F-4D97-AF65-F5344CB8AC3E}">
        <p14:creationId xmlns:p14="http://schemas.microsoft.com/office/powerpoint/2010/main" val="4242837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34</a:t>
            </a:fld>
            <a:endParaRPr lang="en-US" dirty="0"/>
          </a:p>
        </p:txBody>
      </p:sp>
    </p:spTree>
    <p:extLst>
      <p:ext uri="{BB962C8B-B14F-4D97-AF65-F5344CB8AC3E}">
        <p14:creationId xmlns:p14="http://schemas.microsoft.com/office/powerpoint/2010/main" val="145903437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35</a:t>
            </a:fld>
            <a:endParaRPr lang="en-US" dirty="0"/>
          </a:p>
        </p:txBody>
      </p:sp>
    </p:spTree>
    <p:extLst>
      <p:ext uri="{BB962C8B-B14F-4D97-AF65-F5344CB8AC3E}">
        <p14:creationId xmlns:p14="http://schemas.microsoft.com/office/powerpoint/2010/main" val="125623137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36</a:t>
            </a:fld>
            <a:endParaRPr lang="en-US" dirty="0"/>
          </a:p>
        </p:txBody>
      </p:sp>
    </p:spTree>
    <p:extLst>
      <p:ext uri="{BB962C8B-B14F-4D97-AF65-F5344CB8AC3E}">
        <p14:creationId xmlns:p14="http://schemas.microsoft.com/office/powerpoint/2010/main" val="373878720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37</a:t>
            </a:fld>
            <a:endParaRPr lang="en-US" dirty="0"/>
          </a:p>
        </p:txBody>
      </p:sp>
    </p:spTree>
    <p:extLst>
      <p:ext uri="{BB962C8B-B14F-4D97-AF65-F5344CB8AC3E}">
        <p14:creationId xmlns:p14="http://schemas.microsoft.com/office/powerpoint/2010/main" val="1694702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592138"/>
            <a:ext cx="5892800" cy="4419600"/>
          </a:xfrm>
          <a:solidFill>
            <a:srgbClr val="FFFF00"/>
          </a:solidFill>
        </p:spPr>
      </p:sp>
      <p:sp>
        <p:nvSpPr>
          <p:cNvPr id="3" name="Notes Placeholder 2"/>
          <p:cNvSpPr>
            <a:spLocks noGrp="1"/>
          </p:cNvSpPr>
          <p:nvPr>
            <p:ph type="body" idx="1"/>
          </p:nvPr>
        </p:nvSpPr>
        <p:spPr>
          <a:xfrm>
            <a:off x="120650" y="6064250"/>
            <a:ext cx="5964238" cy="3200400"/>
          </a:xfrm>
        </p:spPr>
        <p:txBody>
          <a:bodyPr/>
          <a:lstStyle/>
          <a:p>
            <a:endParaRPr lang="en-US" dirty="0"/>
          </a:p>
        </p:txBody>
      </p:sp>
      <p:sp>
        <p:nvSpPr>
          <p:cNvPr id="4" name="Slide Number Placeholder 3"/>
          <p:cNvSpPr>
            <a:spLocks noGrp="1"/>
          </p:cNvSpPr>
          <p:nvPr>
            <p:ph type="sldNum" sz="quarter" idx="10"/>
          </p:nvPr>
        </p:nvSpPr>
        <p:spPr/>
        <p:txBody>
          <a:bodyPr/>
          <a:lstStyle/>
          <a:p>
            <a:fld id="{86E33552-28B7-9F48-96EF-6F521705AA6A}" type="slidenum">
              <a:rPr lang="en-US" smtClean="0"/>
              <a:t>4</a:t>
            </a:fld>
            <a:endParaRPr lang="en-US" dirty="0"/>
          </a:p>
        </p:txBody>
      </p:sp>
    </p:spTree>
    <p:extLst>
      <p:ext uri="{BB962C8B-B14F-4D97-AF65-F5344CB8AC3E}">
        <p14:creationId xmlns:p14="http://schemas.microsoft.com/office/powerpoint/2010/main" val="3169792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06450" y="22225"/>
            <a:ext cx="5008563" cy="3756025"/>
          </a:xfrm>
        </p:spPr>
      </p:sp>
      <p:sp>
        <p:nvSpPr>
          <p:cNvPr id="3" name="Notes Placeholder 2"/>
          <p:cNvSpPr>
            <a:spLocks noGrp="1"/>
          </p:cNvSpPr>
          <p:nvPr>
            <p:ph type="body" idx="1"/>
          </p:nvPr>
        </p:nvSpPr>
        <p:spPr>
          <a:xfrm>
            <a:off x="120650" y="3778250"/>
            <a:ext cx="6781799" cy="5562600"/>
          </a:xfrm>
        </p:spPr>
        <p:txBody>
          <a:bodyPr/>
          <a:lstStyle/>
          <a:p>
            <a:endParaRPr lang="en-US" sz="1000" dirty="0"/>
          </a:p>
          <a:p>
            <a:pPr marL="171450" indent="-171450" algn="just">
              <a:buFont typeface="Arial" panose="020B0604020202020204" pitchFamily="34" charset="0"/>
              <a:buChar char="•"/>
            </a:pPr>
            <a:r>
              <a:rPr lang="en-US" sz="1000" b="1" dirty="0"/>
              <a:t>Judea </a:t>
            </a:r>
            <a:r>
              <a:rPr lang="en-US" sz="1000" dirty="0"/>
              <a:t>- Judea was what remained of the tribal territory of Judah, wit the capital at Jerusalem.  In the time of King Herod (King of the Jews), the former land of Palestine was divided into provinces: Judea, Samaria, and Galilee to the west of the Jordan River, and Perea and Decapolis to the east.   </a:t>
            </a:r>
          </a:p>
          <a:p>
            <a:pPr marL="171450" indent="-171450">
              <a:buFont typeface="Arial" panose="020B0604020202020204" pitchFamily="34" charset="0"/>
              <a:buChar char="•"/>
            </a:pPr>
            <a:r>
              <a:rPr lang="en-US" sz="1000" b="1" dirty="0"/>
              <a:t>Samaria</a:t>
            </a:r>
            <a:r>
              <a:rPr lang="en-US" sz="1000" dirty="0"/>
              <a:t> - Samaria was the original territory of the northern kingdom of Israel.  Many of the inhabitants were carried into captivity by the Assyrians (circa 722 BC).  The territory was repopulated with an ethnically mixed population, who intermarried and were called “Samaritans”.  </a:t>
            </a:r>
          </a:p>
          <a:p>
            <a:pPr marL="171450" indent="-171450">
              <a:buFont typeface="Arial" panose="020B0604020202020204" pitchFamily="34" charset="0"/>
              <a:buChar char="•"/>
            </a:pPr>
            <a:r>
              <a:rPr lang="en-US" sz="1000" b="1" dirty="0"/>
              <a:t>Galilee</a:t>
            </a:r>
            <a:r>
              <a:rPr lang="en-US" sz="1000" dirty="0"/>
              <a:t> - The Galilee was part of the Northern Kingdom which was overrun by the Assyrians (circa 732 BC).  Following the Maccabean revolt of 164 BC the Galilee was annexed to Judah and Samaria.  In 63 BC Pompey captured much of the Galilee and made it into a Roman province.  </a:t>
            </a:r>
          </a:p>
          <a:p>
            <a:pPr marL="171450" indent="-171450">
              <a:buFont typeface="Arial" panose="020B0604020202020204" pitchFamily="34" charset="0"/>
              <a:buChar char="•"/>
            </a:pPr>
            <a:r>
              <a:rPr lang="en-US" sz="1000" b="1" dirty="0"/>
              <a:t>Decapolis</a:t>
            </a:r>
            <a:r>
              <a:rPr lang="en-US" sz="1000" dirty="0"/>
              <a:t> - Greek for “ten towns” because it was a federation of ten cities with predominantly Hellenistic (Greek) cultures that included,  Abila, Damascus, Dion, Gerasa, Gadara, HipposPella, Philadelphia, Raphana, Scythopolis) that formed a Hellenistic or Greco-Roman confederation or league located south of the Sea of Galilee in the Transjordan. Only one of these 10 cities was on the western side of the Jordan ().  </a:t>
            </a:r>
          </a:p>
          <a:p>
            <a:pPr marL="171450" indent="-171450">
              <a:buFont typeface="Arial" panose="020B0604020202020204" pitchFamily="34" charset="0"/>
              <a:buChar char="•"/>
            </a:pPr>
            <a:r>
              <a:rPr lang="en-US" sz="1000" b="1" dirty="0"/>
              <a:t>Perea </a:t>
            </a:r>
            <a:r>
              <a:rPr lang="en-US" sz="1000" dirty="0"/>
              <a:t>- Means “Beyond” because it was to the East (beyond) the Jordan.  During the time of Jesus, the area was primarily Jewish and was part of the tetrarchy of Herod Antipas (along with Galilee).  </a:t>
            </a:r>
          </a:p>
          <a:p>
            <a:pPr marL="171450" indent="-171450">
              <a:buFont typeface="Arial" panose="020B0604020202020204" pitchFamily="34" charset="0"/>
              <a:buChar char="•"/>
            </a:pPr>
            <a:r>
              <a:rPr lang="en-US" sz="1000" b="1" dirty="0"/>
              <a:t>Ituraea &amp; Trachomatous</a:t>
            </a:r>
            <a:r>
              <a:rPr lang="en-US" sz="1000" dirty="0"/>
              <a:t> - Herod the Great left Ituraea and Trachomatous to his son Phillip (the first husband of Herodious).  In the Old Testament Ituraea was the homeland of one of the tribes of Ishmael.  Trachomatous was a badlands and the home of marauding robbers until Herod the Great set up military settlements of Idumeans and Jews to enforce peace.  </a:t>
            </a:r>
          </a:p>
          <a:p>
            <a:pPr marL="171450" indent="-171450">
              <a:buFont typeface="Arial" panose="020B0604020202020204" pitchFamily="34" charset="0"/>
              <a:buChar char="•"/>
            </a:pPr>
            <a:r>
              <a:rPr lang="en-US" sz="1000" b="1" dirty="0"/>
              <a:t>Phoenicians </a:t>
            </a:r>
            <a:r>
              <a:rPr lang="en-US" sz="1000" dirty="0"/>
              <a:t>- The Phoenicians (area of Tyre and Sidon) had declined in importance as a nation since the Old Testament. Pompey defeated Phoenicia and rest of Seleucid Empire in 64 AD.  </a:t>
            </a:r>
          </a:p>
          <a:p>
            <a:pPr marL="171450" indent="-171450">
              <a:buFont typeface="Arial" panose="020B0604020202020204" pitchFamily="34" charset="0"/>
              <a:buChar char="•"/>
            </a:pPr>
            <a:r>
              <a:rPr lang="en-US" sz="1000" b="1" dirty="0"/>
              <a:t>Syria - </a:t>
            </a:r>
            <a:r>
              <a:rPr lang="en-US" sz="1000" dirty="0"/>
              <a:t>A desert area around Damascus, which was a center for trade.</a:t>
            </a:r>
          </a:p>
          <a:p>
            <a:pPr marL="171450" indent="-171450">
              <a:buFont typeface="Arial" panose="020B0604020202020204" pitchFamily="34" charset="0"/>
              <a:buChar char="•"/>
            </a:pPr>
            <a:r>
              <a:rPr lang="en-US" sz="1000" b="1" dirty="0"/>
              <a:t>Askalon </a:t>
            </a:r>
            <a:r>
              <a:rPr lang="en-US" sz="1000" dirty="0"/>
              <a:t>- Known also as Ashkelon - one of the Philistine cities - south of Bethlehem - an autonomous city in Christ’s time.  </a:t>
            </a:r>
          </a:p>
          <a:p>
            <a:pPr marL="171450" indent="-171450">
              <a:buFont typeface="Arial" panose="020B0604020202020204" pitchFamily="34" charset="0"/>
              <a:buChar char="•"/>
            </a:pPr>
            <a:r>
              <a:rPr lang="en-US" sz="1000" b="1" dirty="0"/>
              <a:t>Gaza </a:t>
            </a:r>
            <a:r>
              <a:rPr lang="en-US" sz="1000" dirty="0"/>
              <a:t>- Gaza also has been a Philistine city located southwest of Jerusalem near the Mediterranean Sea.   Herod the Great held Gaza for a short time, but on his death the Romans put it under the control of a Syrian governor.  </a:t>
            </a:r>
          </a:p>
          <a:p>
            <a:pPr marL="171450" indent="-171450">
              <a:buFont typeface="Arial" panose="020B0604020202020204" pitchFamily="34" charset="0"/>
              <a:buChar char="•"/>
            </a:pPr>
            <a:r>
              <a:rPr lang="en-US" sz="1000" b="1" dirty="0"/>
              <a:t>Idumea </a:t>
            </a:r>
            <a:r>
              <a:rPr lang="en-US" sz="1000" dirty="0"/>
              <a:t>- was the Greek form of the name Edom.  Located just west of the Dead Sea, Herod the Great was an Idumean whose ancestors had been forcibly converted to Judaism.</a:t>
            </a:r>
          </a:p>
          <a:p>
            <a:pPr marL="171450" indent="-171450">
              <a:buFont typeface="Arial" panose="020B0604020202020204" pitchFamily="34" charset="0"/>
              <a:buChar char="•"/>
            </a:pPr>
            <a:r>
              <a:rPr lang="en-US" sz="1000" b="1" dirty="0"/>
              <a:t>Nabataea </a:t>
            </a:r>
            <a:r>
              <a:rPr lang="en-US" sz="1000" dirty="0"/>
              <a:t>- The Nabataeans  appear to have moved from the Arabian desert at the time the Edomites moved westward into the region of Judah (circa 400 BC).  They built the city of Petra in the mountains south and east of the Dead Sea, and successfully held off the Romans until 106 BC.  Herod the Great’s mother was from here. Herod Anti[as was married to a Nabataean princess, whom he divorced to marry Herodias. Chronological account of facts and figures on the history of Petra and the Nabataeans, who called their capital Raqmu (Aramaic-Nabataean "colored stone"), which once was home to 30,000 people. Petra is the Greek denomination and means "stone, rock."</a:t>
            </a:r>
          </a:p>
          <a:p>
            <a:pPr marL="171450" indent="-171450">
              <a:buFont typeface="Arial" panose="020B0604020202020204" pitchFamily="34" charset="0"/>
              <a:buChar char="•"/>
            </a:pPr>
            <a:endParaRPr lang="en-US" sz="1000" dirty="0"/>
          </a:p>
          <a:p>
            <a:pPr marL="171450" indent="-171450">
              <a:buFont typeface="Arial" panose="020B0604020202020204" pitchFamily="34" charset="0"/>
              <a:buChar char="•"/>
            </a:pPr>
            <a:endParaRPr lang="en-US" sz="1000" b="1" dirty="0"/>
          </a:p>
        </p:txBody>
      </p:sp>
      <p:sp>
        <p:nvSpPr>
          <p:cNvPr id="4" name="Slide Number Placeholder 3"/>
          <p:cNvSpPr>
            <a:spLocks noGrp="1"/>
          </p:cNvSpPr>
          <p:nvPr>
            <p:ph type="sldNum" sz="quarter" idx="5"/>
          </p:nvPr>
        </p:nvSpPr>
        <p:spPr/>
        <p:txBody>
          <a:bodyPr/>
          <a:lstStyle/>
          <a:p>
            <a:fld id="{D6C3428F-6FF0-EC4B-8CCC-59918850A8B4}" type="slidenum">
              <a:rPr lang="en-US" smtClean="0"/>
              <a:t>5</a:t>
            </a:fld>
            <a:endParaRPr lang="en-US" dirty="0"/>
          </a:p>
        </p:txBody>
      </p:sp>
    </p:spTree>
    <p:extLst>
      <p:ext uri="{BB962C8B-B14F-4D97-AF65-F5344CB8AC3E}">
        <p14:creationId xmlns:p14="http://schemas.microsoft.com/office/powerpoint/2010/main" val="1737722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7</a:t>
            </a:fld>
            <a:endParaRPr lang="en-US" dirty="0"/>
          </a:p>
        </p:txBody>
      </p:sp>
    </p:spTree>
    <p:extLst>
      <p:ext uri="{BB962C8B-B14F-4D97-AF65-F5344CB8AC3E}">
        <p14:creationId xmlns:p14="http://schemas.microsoft.com/office/powerpoint/2010/main" val="3027256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8</a:t>
            </a:fld>
            <a:endParaRPr lang="en-US" dirty="0"/>
          </a:p>
        </p:txBody>
      </p:sp>
    </p:spTree>
    <p:extLst>
      <p:ext uri="{BB962C8B-B14F-4D97-AF65-F5344CB8AC3E}">
        <p14:creationId xmlns:p14="http://schemas.microsoft.com/office/powerpoint/2010/main" val="9245875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10">
            <a:extLst>
              <a:ext uri="{FF2B5EF4-FFF2-40B4-BE49-F238E27FC236}">
                <a16:creationId xmlns:a16="http://schemas.microsoft.com/office/drawing/2014/main" id="{3D452873-A19F-274F-AA3E-D265ED5DAB23}"/>
              </a:ext>
            </a:extLst>
          </p:cNvPr>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eaLnBrk="0"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1200">
                <a:solidFill>
                  <a:srgbClr val="000000"/>
                </a:solidFill>
                <a:latin typeface="Times New Roman" panose="02020603050405020304" pitchFamily="18" charset="0"/>
              </a:defRPr>
            </a:lvl1pPr>
            <a:lvl2pPr eaLnBrk="0"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1200">
                <a:solidFill>
                  <a:srgbClr val="000000"/>
                </a:solidFill>
                <a:latin typeface="Times New Roman" panose="02020603050405020304" pitchFamily="18" charset="0"/>
              </a:defRPr>
            </a:lvl2pPr>
            <a:lvl3pPr eaLnBrk="0"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1200">
                <a:solidFill>
                  <a:srgbClr val="000000"/>
                </a:solidFill>
                <a:latin typeface="Times New Roman" panose="02020603050405020304" pitchFamily="18" charset="0"/>
              </a:defRPr>
            </a:lvl3pPr>
            <a:lvl4pPr eaLnBrk="0"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1200">
                <a:solidFill>
                  <a:srgbClr val="000000"/>
                </a:solidFill>
                <a:latin typeface="Times New Roman" panose="02020603050405020304" pitchFamily="18" charset="0"/>
              </a:defRPr>
            </a:lvl4pPr>
            <a:lvl5pPr eaLnBrk="0" hangingPunct="0">
              <a:spcBef>
                <a:spcPct val="3000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1200">
                <a:solidFill>
                  <a:srgbClr val="000000"/>
                </a:solidFill>
                <a:latin typeface="Times New Roman" panose="02020603050405020304" pitchFamily="18" charset="0"/>
              </a:defRPr>
            </a:lvl9pPr>
          </a:lstStyle>
          <a:p>
            <a:pPr eaLnBrk="1" hangingPunct="1">
              <a:spcBef>
                <a:spcPts val="13"/>
              </a:spcBef>
              <a:spcAft>
                <a:spcPts val="13"/>
              </a:spcAft>
            </a:pPr>
            <a:fld id="{49DF5084-255A-D344-A48D-6F6FB9C1088E}" type="slidenum">
              <a:rPr lang="en-US" altLang="en-US">
                <a:latin typeface="Arial" panose="020B0604020202020204" pitchFamily="34" charset="0"/>
              </a:rPr>
              <a:pPr eaLnBrk="1" hangingPunct="1">
                <a:spcBef>
                  <a:spcPts val="13"/>
                </a:spcBef>
                <a:spcAft>
                  <a:spcPts val="13"/>
                </a:spcAft>
              </a:pPr>
              <a:t>9</a:t>
            </a:fld>
            <a:endParaRPr lang="en-US" altLang="en-US" dirty="0">
              <a:latin typeface="Arial" panose="020B0604020202020204" pitchFamily="34" charset="0"/>
            </a:endParaRPr>
          </a:p>
        </p:txBody>
      </p:sp>
      <p:sp>
        <p:nvSpPr>
          <p:cNvPr id="33795" name="Rectangle 1">
            <a:extLst>
              <a:ext uri="{FF2B5EF4-FFF2-40B4-BE49-F238E27FC236}">
                <a16:creationId xmlns:a16="http://schemas.microsoft.com/office/drawing/2014/main" id="{B2ABBD87-9B83-6546-9F6A-172E28E9C850}"/>
              </a:ext>
            </a:extLst>
          </p:cNvPr>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6" name="Text Box 2">
            <a:extLst>
              <a:ext uri="{FF2B5EF4-FFF2-40B4-BE49-F238E27FC236}">
                <a16:creationId xmlns:a16="http://schemas.microsoft.com/office/drawing/2014/main" id="{766252C8-D0F7-134F-9F18-28B96E7F887C}"/>
              </a:ext>
            </a:extLst>
          </p:cNvPr>
          <p:cNvSpPr txBox="1">
            <a:spLocks noChangeArrowheads="1"/>
          </p:cNvSpPr>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10</a:t>
            </a:fld>
            <a:endParaRPr lang="en-US" dirty="0"/>
          </a:p>
        </p:txBody>
      </p:sp>
    </p:spTree>
    <p:extLst>
      <p:ext uri="{BB962C8B-B14F-4D97-AF65-F5344CB8AC3E}">
        <p14:creationId xmlns:p14="http://schemas.microsoft.com/office/powerpoint/2010/main" val="2836386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1/4/23</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1/4/23</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8" Type="http://schemas.openxmlformats.org/officeDocument/2006/relationships/customXml" Target="../ink/ink4.xml"/><Relationship Id="rId13" Type="http://schemas.openxmlformats.org/officeDocument/2006/relationships/customXml" Target="../ink/ink8.xml"/><Relationship Id="rId3" Type="http://schemas.openxmlformats.org/officeDocument/2006/relationships/customXml" Target="../ink/ink1.xml"/><Relationship Id="rId7" Type="http://schemas.openxmlformats.org/officeDocument/2006/relationships/image" Target="../media/image4.png"/><Relationship Id="rId12" Type="http://schemas.openxmlformats.org/officeDocument/2006/relationships/customXml" Target="../ink/ink7.xml"/><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customXml" Target="../ink/ink3.xml"/><Relationship Id="rId11" Type="http://schemas.openxmlformats.org/officeDocument/2006/relationships/customXml" Target="../ink/ink6.xml"/><Relationship Id="rId5" Type="http://schemas.openxmlformats.org/officeDocument/2006/relationships/customXml" Target="../ink/ink2.xml"/><Relationship Id="rId10" Type="http://schemas.openxmlformats.org/officeDocument/2006/relationships/image" Target="../media/image5.png"/><Relationship Id="rId4" Type="http://schemas.openxmlformats.org/officeDocument/2006/relationships/image" Target="../media/image3.png"/><Relationship Id="rId9" Type="http://schemas.openxmlformats.org/officeDocument/2006/relationships/customXml" Target="../ink/ink5.xml"/><Relationship Id="rId14" Type="http://schemas.openxmlformats.org/officeDocument/2006/relationships/customXml" Target="../ink/ink9.xml"/></Relationships>
</file>

<file path=ppt/slides/_rels/slide25.xml.rels><?xml version="1.0" encoding="UTF-8" standalone="yes"?>
<Relationships xmlns="http://schemas.openxmlformats.org/package/2006/relationships"><Relationship Id="rId8" Type="http://schemas.openxmlformats.org/officeDocument/2006/relationships/customXml" Target="../ink/ink13.xml"/><Relationship Id="rId13" Type="http://schemas.openxmlformats.org/officeDocument/2006/relationships/customXml" Target="../ink/ink17.xml"/><Relationship Id="rId3" Type="http://schemas.openxmlformats.org/officeDocument/2006/relationships/customXml" Target="../ink/ink10.xml"/><Relationship Id="rId7" Type="http://schemas.openxmlformats.org/officeDocument/2006/relationships/image" Target="../media/image30.png"/><Relationship Id="rId12" Type="http://schemas.openxmlformats.org/officeDocument/2006/relationships/customXml" Target="../ink/ink16.xml"/><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customXml" Target="../ink/ink12.xml"/><Relationship Id="rId11" Type="http://schemas.openxmlformats.org/officeDocument/2006/relationships/customXml" Target="../ink/ink15.xml"/><Relationship Id="rId5" Type="http://schemas.openxmlformats.org/officeDocument/2006/relationships/customXml" Target="../ink/ink11.xml"/><Relationship Id="rId10" Type="http://schemas.openxmlformats.org/officeDocument/2006/relationships/image" Target="../media/image40.png"/><Relationship Id="rId4" Type="http://schemas.openxmlformats.org/officeDocument/2006/relationships/image" Target="../media/image2.png"/><Relationship Id="rId9" Type="http://schemas.openxmlformats.org/officeDocument/2006/relationships/customXml" Target="../ink/ink14.xml"/><Relationship Id="rId14" Type="http://schemas.openxmlformats.org/officeDocument/2006/relationships/customXml" Target="../ink/ink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a:t>Matthew</a:t>
            </a:r>
            <a:endParaRPr lang="en-US" sz="3200" dirty="0"/>
          </a:p>
        </p:txBody>
      </p:sp>
      <p:sp>
        <p:nvSpPr>
          <p:cNvPr id="4" name="TextBox 3">
            <a:extLst>
              <a:ext uri="{FF2B5EF4-FFF2-40B4-BE49-F238E27FC236}">
                <a16:creationId xmlns:a16="http://schemas.microsoft.com/office/drawing/2014/main" id="{091C8895-43DD-6543-816C-517206BEAAED}"/>
              </a:ext>
            </a:extLst>
          </p:cNvPr>
          <p:cNvSpPr txBox="1"/>
          <p:nvPr/>
        </p:nvSpPr>
        <p:spPr>
          <a:xfrm>
            <a:off x="2351314" y="3135086"/>
            <a:ext cx="184731" cy="369332"/>
          </a:xfrm>
          <a:prstGeom prst="rect">
            <a:avLst/>
          </a:prstGeom>
          <a:noFill/>
        </p:spPr>
        <p:txBody>
          <a:bodyPr wrap="none" rtlCol="0">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48D11-4B4A-7F4F-87FA-29D802DEF44D}"/>
              </a:ext>
            </a:extLst>
          </p:cNvPr>
          <p:cNvSpPr>
            <a:spLocks noGrp="1"/>
          </p:cNvSpPr>
          <p:nvPr>
            <p:ph type="title"/>
          </p:nvPr>
        </p:nvSpPr>
        <p:spPr/>
        <p:txBody>
          <a:bodyPr>
            <a:normAutofit/>
          </a:bodyPr>
          <a:lstStyle/>
          <a:p>
            <a:r>
              <a:rPr lang="en-US" sz="3200" dirty="0"/>
              <a:t>About the New Testament  “Canon”</a:t>
            </a:r>
          </a:p>
        </p:txBody>
      </p:sp>
      <p:sp>
        <p:nvSpPr>
          <p:cNvPr id="3" name="Content Placeholder 2">
            <a:extLst>
              <a:ext uri="{FF2B5EF4-FFF2-40B4-BE49-F238E27FC236}">
                <a16:creationId xmlns:a16="http://schemas.microsoft.com/office/drawing/2014/main" id="{D084CC27-97BF-3748-B3CC-461AF0B630A5}"/>
              </a:ext>
            </a:extLst>
          </p:cNvPr>
          <p:cNvSpPr>
            <a:spLocks noGrp="1"/>
          </p:cNvSpPr>
          <p:nvPr>
            <p:ph idx="1"/>
          </p:nvPr>
        </p:nvSpPr>
        <p:spPr>
          <a:xfrm>
            <a:off x="0" y="1676399"/>
            <a:ext cx="9144000" cy="5103019"/>
          </a:xfrm>
        </p:spPr>
        <p:txBody>
          <a:bodyPr/>
          <a:lstStyle/>
          <a:p>
            <a:pPr marL="118872" indent="0">
              <a:buNone/>
            </a:pPr>
            <a:r>
              <a:rPr lang="en-US" sz="2400" dirty="0"/>
              <a:t>The list of books which are recognized as inspired and authoritative. </a:t>
            </a:r>
          </a:p>
          <a:p>
            <a:pPr marL="118872" indent="0">
              <a:buNone/>
            </a:pPr>
            <a:endParaRPr lang="en-US" dirty="0"/>
          </a:p>
          <a:p>
            <a:endParaRPr lang="en-US" dirty="0"/>
          </a:p>
          <a:p>
            <a:endParaRPr lang="en-US" dirty="0"/>
          </a:p>
          <a:p>
            <a:endParaRPr lang="en-US" dirty="0"/>
          </a:p>
        </p:txBody>
      </p:sp>
      <p:sp>
        <p:nvSpPr>
          <p:cNvPr id="6" name="TextBox 5">
            <a:extLst>
              <a:ext uri="{FF2B5EF4-FFF2-40B4-BE49-F238E27FC236}">
                <a16:creationId xmlns:a16="http://schemas.microsoft.com/office/drawing/2014/main" id="{CA80445A-2EA1-FA4B-9E8F-738F634D433B}"/>
              </a:ext>
            </a:extLst>
          </p:cNvPr>
          <p:cNvSpPr txBox="1"/>
          <p:nvPr/>
        </p:nvSpPr>
        <p:spPr>
          <a:xfrm>
            <a:off x="91476" y="3096986"/>
            <a:ext cx="1554732" cy="1754326"/>
          </a:xfrm>
          <a:prstGeom prst="rect">
            <a:avLst/>
          </a:prstGeom>
          <a:noFill/>
          <a:ln>
            <a:solidFill>
              <a:schemeClr val="tx1"/>
            </a:solidFill>
          </a:ln>
        </p:spPr>
        <p:txBody>
          <a:bodyPr wrap="square" rtlCol="0">
            <a:spAutoFit/>
          </a:bodyPr>
          <a:lstStyle/>
          <a:p>
            <a:r>
              <a:rPr lang="en-US" b="1" u="sng" dirty="0"/>
              <a:t>Gospels</a:t>
            </a:r>
            <a:r>
              <a:rPr lang="en-US" dirty="0"/>
              <a:t> (4)</a:t>
            </a:r>
            <a:endParaRPr lang="en-US" b="1" u="sng" dirty="0"/>
          </a:p>
          <a:p>
            <a:r>
              <a:rPr lang="en-US" dirty="0"/>
              <a:t>Matthew </a:t>
            </a:r>
          </a:p>
          <a:p>
            <a:r>
              <a:rPr lang="en-US" dirty="0"/>
              <a:t>Mark </a:t>
            </a:r>
          </a:p>
          <a:p>
            <a:r>
              <a:rPr lang="en-US" dirty="0"/>
              <a:t>Luke</a:t>
            </a:r>
          </a:p>
          <a:p>
            <a:r>
              <a:rPr lang="en-US" dirty="0"/>
              <a:t>John</a:t>
            </a:r>
          </a:p>
          <a:p>
            <a:endParaRPr lang="en-US" dirty="0"/>
          </a:p>
        </p:txBody>
      </p:sp>
      <p:sp>
        <p:nvSpPr>
          <p:cNvPr id="7" name="TextBox 6">
            <a:extLst>
              <a:ext uri="{FF2B5EF4-FFF2-40B4-BE49-F238E27FC236}">
                <a16:creationId xmlns:a16="http://schemas.microsoft.com/office/drawing/2014/main" id="{045F3FC1-D6CA-5848-8695-40847539D854}"/>
              </a:ext>
            </a:extLst>
          </p:cNvPr>
          <p:cNvSpPr txBox="1"/>
          <p:nvPr/>
        </p:nvSpPr>
        <p:spPr>
          <a:xfrm>
            <a:off x="1757221" y="3096986"/>
            <a:ext cx="1082169" cy="923330"/>
          </a:xfrm>
          <a:prstGeom prst="rect">
            <a:avLst/>
          </a:prstGeom>
          <a:noFill/>
          <a:ln>
            <a:solidFill>
              <a:schemeClr val="tx1"/>
            </a:solidFill>
          </a:ln>
        </p:spPr>
        <p:txBody>
          <a:bodyPr wrap="square" rtlCol="0">
            <a:spAutoFit/>
          </a:bodyPr>
          <a:lstStyle/>
          <a:p>
            <a:r>
              <a:rPr lang="en-US" b="1" u="sng" dirty="0"/>
              <a:t>Acts </a:t>
            </a:r>
            <a:r>
              <a:rPr lang="en-US" u="sng" dirty="0"/>
              <a:t>(1)</a:t>
            </a:r>
          </a:p>
          <a:p>
            <a:r>
              <a:rPr lang="en-US" dirty="0"/>
              <a:t>Book of History</a:t>
            </a:r>
          </a:p>
        </p:txBody>
      </p:sp>
      <p:sp>
        <p:nvSpPr>
          <p:cNvPr id="8" name="TextBox 7">
            <a:extLst>
              <a:ext uri="{FF2B5EF4-FFF2-40B4-BE49-F238E27FC236}">
                <a16:creationId xmlns:a16="http://schemas.microsoft.com/office/drawing/2014/main" id="{05D71320-4DAB-2441-9D73-DC75850A5117}"/>
              </a:ext>
            </a:extLst>
          </p:cNvPr>
          <p:cNvSpPr txBox="1"/>
          <p:nvPr/>
        </p:nvSpPr>
        <p:spPr>
          <a:xfrm>
            <a:off x="2914174" y="3099988"/>
            <a:ext cx="2025683" cy="3139321"/>
          </a:xfrm>
          <a:prstGeom prst="rect">
            <a:avLst/>
          </a:prstGeom>
          <a:noFill/>
          <a:ln>
            <a:solidFill>
              <a:schemeClr val="tx1"/>
            </a:solidFill>
          </a:ln>
        </p:spPr>
        <p:txBody>
          <a:bodyPr wrap="none" rtlCol="0">
            <a:spAutoFit/>
          </a:bodyPr>
          <a:lstStyle/>
          <a:p>
            <a:r>
              <a:rPr lang="en-US" b="1" u="sng" dirty="0"/>
              <a:t>Letters of Paul</a:t>
            </a:r>
            <a:r>
              <a:rPr lang="en-US" dirty="0"/>
              <a:t> (13)</a:t>
            </a:r>
            <a:endParaRPr lang="en-US" b="1" u="sng" dirty="0"/>
          </a:p>
          <a:p>
            <a:r>
              <a:rPr lang="en-US" dirty="0"/>
              <a:t>Thessalonians (2)</a:t>
            </a:r>
          </a:p>
          <a:p>
            <a:r>
              <a:rPr lang="en-US" dirty="0"/>
              <a:t>Corinthians (2)</a:t>
            </a:r>
          </a:p>
          <a:p>
            <a:r>
              <a:rPr lang="en-US" dirty="0"/>
              <a:t>Romans</a:t>
            </a:r>
          </a:p>
          <a:p>
            <a:r>
              <a:rPr lang="en-US" dirty="0"/>
              <a:t>Galatians </a:t>
            </a:r>
          </a:p>
          <a:p>
            <a:r>
              <a:rPr lang="en-US" dirty="0"/>
              <a:t>Philippians</a:t>
            </a:r>
          </a:p>
          <a:p>
            <a:r>
              <a:rPr lang="en-US" dirty="0"/>
              <a:t>Philemon</a:t>
            </a:r>
          </a:p>
          <a:p>
            <a:r>
              <a:rPr lang="en-US" dirty="0"/>
              <a:t>Ephesians</a:t>
            </a:r>
          </a:p>
          <a:p>
            <a:r>
              <a:rPr lang="en-US" dirty="0"/>
              <a:t>Colossians</a:t>
            </a:r>
          </a:p>
          <a:p>
            <a:r>
              <a:rPr lang="en-US" dirty="0"/>
              <a:t>Timothy (2)</a:t>
            </a:r>
          </a:p>
          <a:p>
            <a:r>
              <a:rPr lang="en-US" dirty="0"/>
              <a:t>Titus</a:t>
            </a:r>
          </a:p>
        </p:txBody>
      </p:sp>
      <p:sp>
        <p:nvSpPr>
          <p:cNvPr id="9" name="TextBox 8">
            <a:extLst>
              <a:ext uri="{FF2B5EF4-FFF2-40B4-BE49-F238E27FC236}">
                <a16:creationId xmlns:a16="http://schemas.microsoft.com/office/drawing/2014/main" id="{134057AB-E90B-2A4C-83A1-A9BE516C2B8D}"/>
              </a:ext>
            </a:extLst>
          </p:cNvPr>
          <p:cNvSpPr txBox="1"/>
          <p:nvPr/>
        </p:nvSpPr>
        <p:spPr>
          <a:xfrm>
            <a:off x="5014641" y="3096986"/>
            <a:ext cx="2116849" cy="2031325"/>
          </a:xfrm>
          <a:prstGeom prst="rect">
            <a:avLst/>
          </a:prstGeom>
          <a:noFill/>
          <a:ln>
            <a:solidFill>
              <a:schemeClr val="tx1"/>
            </a:solidFill>
          </a:ln>
        </p:spPr>
        <p:txBody>
          <a:bodyPr wrap="square" rtlCol="0">
            <a:spAutoFit/>
          </a:bodyPr>
          <a:lstStyle/>
          <a:p>
            <a:r>
              <a:rPr lang="en-US" b="1" dirty="0"/>
              <a:t>General Letters </a:t>
            </a:r>
            <a:r>
              <a:rPr lang="en-US" dirty="0"/>
              <a:t>(8)</a:t>
            </a:r>
          </a:p>
          <a:p>
            <a:r>
              <a:rPr lang="en-US" dirty="0"/>
              <a:t>James</a:t>
            </a:r>
          </a:p>
          <a:p>
            <a:r>
              <a:rPr lang="en-US" dirty="0"/>
              <a:t>1 &amp; 2 Peter</a:t>
            </a:r>
          </a:p>
          <a:p>
            <a:r>
              <a:rPr lang="en-US" dirty="0"/>
              <a:t>1,2, 3 John </a:t>
            </a:r>
          </a:p>
          <a:p>
            <a:r>
              <a:rPr lang="en-US" dirty="0"/>
              <a:t>Jude</a:t>
            </a:r>
          </a:p>
          <a:p>
            <a:r>
              <a:rPr lang="en-US" dirty="0"/>
              <a:t>Hebrews</a:t>
            </a:r>
          </a:p>
          <a:p>
            <a:endParaRPr lang="en-US" dirty="0"/>
          </a:p>
        </p:txBody>
      </p:sp>
      <p:sp>
        <p:nvSpPr>
          <p:cNvPr id="10" name="TextBox 9">
            <a:extLst>
              <a:ext uri="{FF2B5EF4-FFF2-40B4-BE49-F238E27FC236}">
                <a16:creationId xmlns:a16="http://schemas.microsoft.com/office/drawing/2014/main" id="{BC2F2823-52DA-514C-81EE-9121E799D0F7}"/>
              </a:ext>
            </a:extLst>
          </p:cNvPr>
          <p:cNvSpPr txBox="1"/>
          <p:nvPr/>
        </p:nvSpPr>
        <p:spPr>
          <a:xfrm>
            <a:off x="7183260" y="3088165"/>
            <a:ext cx="1743123" cy="646331"/>
          </a:xfrm>
          <a:prstGeom prst="rect">
            <a:avLst/>
          </a:prstGeom>
          <a:noFill/>
          <a:ln>
            <a:solidFill>
              <a:schemeClr val="tx1"/>
            </a:solidFill>
          </a:ln>
        </p:spPr>
        <p:txBody>
          <a:bodyPr wrap="square" rtlCol="0">
            <a:spAutoFit/>
          </a:bodyPr>
          <a:lstStyle/>
          <a:p>
            <a:r>
              <a:rPr lang="en-US" b="1" u="sng" dirty="0"/>
              <a:t>Apocalyptic </a:t>
            </a:r>
            <a:r>
              <a:rPr lang="en-US" dirty="0"/>
              <a:t>(1)</a:t>
            </a:r>
          </a:p>
          <a:p>
            <a:r>
              <a:rPr lang="en-US" dirty="0"/>
              <a:t>Revelation</a:t>
            </a:r>
          </a:p>
        </p:txBody>
      </p:sp>
      <p:sp>
        <p:nvSpPr>
          <p:cNvPr id="11" name="TextBox 10">
            <a:extLst>
              <a:ext uri="{FF2B5EF4-FFF2-40B4-BE49-F238E27FC236}">
                <a16:creationId xmlns:a16="http://schemas.microsoft.com/office/drawing/2014/main" id="{098642B6-6552-4740-8F29-66F51538197E}"/>
              </a:ext>
            </a:extLst>
          </p:cNvPr>
          <p:cNvSpPr txBox="1"/>
          <p:nvPr/>
        </p:nvSpPr>
        <p:spPr>
          <a:xfrm>
            <a:off x="2667000" y="2466689"/>
            <a:ext cx="2829621" cy="523220"/>
          </a:xfrm>
          <a:prstGeom prst="rect">
            <a:avLst/>
          </a:prstGeom>
          <a:noFill/>
        </p:spPr>
        <p:txBody>
          <a:bodyPr wrap="none" rtlCol="0">
            <a:spAutoFit/>
          </a:bodyPr>
          <a:lstStyle/>
          <a:p>
            <a:r>
              <a:rPr lang="en-US" sz="2800" dirty="0">
                <a:latin typeface="Aharoni" panose="02010803020104030203" pitchFamily="2" charset="-79"/>
                <a:cs typeface="Aharoni" panose="02010803020104030203" pitchFamily="2" charset="-79"/>
              </a:rPr>
              <a:t>FIVE DIVISIONS</a:t>
            </a:r>
          </a:p>
        </p:txBody>
      </p:sp>
    </p:spTree>
    <p:extLst>
      <p:ext uri="{BB962C8B-B14F-4D97-AF65-F5344CB8AC3E}">
        <p14:creationId xmlns:p14="http://schemas.microsoft.com/office/powerpoint/2010/main" val="4128249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FBB51B22-80A2-7D41-892D-872E38AA60BA}"/>
              </a:ext>
            </a:extLst>
          </p:cNvPr>
          <p:cNvCxnSpPr>
            <a:cxnSpLocks/>
          </p:cNvCxnSpPr>
          <p:nvPr/>
        </p:nvCxnSpPr>
        <p:spPr>
          <a:xfrm flipH="1">
            <a:off x="1066800" y="1524000"/>
            <a:ext cx="58674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23CE215E-17E5-AC41-B5D2-F9E677F863E1}"/>
              </a:ext>
            </a:extLst>
          </p:cNvPr>
          <p:cNvSpPr txBox="1"/>
          <p:nvPr/>
        </p:nvSpPr>
        <p:spPr>
          <a:xfrm>
            <a:off x="3124200" y="537865"/>
            <a:ext cx="2314223" cy="738664"/>
          </a:xfrm>
          <a:prstGeom prst="rect">
            <a:avLst/>
          </a:prstGeom>
          <a:noFill/>
          <a:ln w="57150">
            <a:solidFill>
              <a:schemeClr val="tx1"/>
            </a:solidFill>
          </a:ln>
        </p:spPr>
        <p:txBody>
          <a:bodyPr wrap="none" rtlCol="0">
            <a:spAutoFit/>
          </a:bodyPr>
          <a:lstStyle/>
          <a:p>
            <a:pPr algn="ctr"/>
            <a:r>
              <a:rPr lang="en-US" sz="2400" b="1" dirty="0"/>
              <a:t>Herod the Great</a:t>
            </a:r>
          </a:p>
          <a:p>
            <a:pPr algn="ctr"/>
            <a:r>
              <a:rPr lang="en-US" b="1" dirty="0"/>
              <a:t>Mt. 2:1-16</a:t>
            </a:r>
          </a:p>
        </p:txBody>
      </p:sp>
      <p:sp>
        <p:nvSpPr>
          <p:cNvPr id="6" name="TextBox 5">
            <a:extLst>
              <a:ext uri="{FF2B5EF4-FFF2-40B4-BE49-F238E27FC236}">
                <a16:creationId xmlns:a16="http://schemas.microsoft.com/office/drawing/2014/main" id="{21DC5168-AA20-544A-B209-5AD953B657A5}"/>
              </a:ext>
            </a:extLst>
          </p:cNvPr>
          <p:cNvSpPr txBox="1"/>
          <p:nvPr/>
        </p:nvSpPr>
        <p:spPr>
          <a:xfrm>
            <a:off x="2877283" y="24797"/>
            <a:ext cx="2587568" cy="523220"/>
          </a:xfrm>
          <a:prstGeom prst="rect">
            <a:avLst/>
          </a:prstGeom>
          <a:noFill/>
        </p:spPr>
        <p:txBody>
          <a:bodyPr wrap="none" rtlCol="0">
            <a:spAutoFit/>
          </a:bodyPr>
          <a:lstStyle/>
          <a:p>
            <a:r>
              <a:rPr lang="en-US" sz="2800" b="1" i="1" dirty="0"/>
              <a:t>Family of Herod</a:t>
            </a:r>
          </a:p>
        </p:txBody>
      </p:sp>
      <p:cxnSp>
        <p:nvCxnSpPr>
          <p:cNvPr id="10" name="Straight Connector 9">
            <a:extLst>
              <a:ext uri="{FF2B5EF4-FFF2-40B4-BE49-F238E27FC236}">
                <a16:creationId xmlns:a16="http://schemas.microsoft.com/office/drawing/2014/main" id="{0A5196C1-95F8-044C-B5B4-C7CDB521CA3F}"/>
              </a:ext>
            </a:extLst>
          </p:cNvPr>
          <p:cNvCxnSpPr>
            <a:cxnSpLocks/>
          </p:cNvCxnSpPr>
          <p:nvPr/>
        </p:nvCxnSpPr>
        <p:spPr>
          <a:xfrm flipV="1">
            <a:off x="4320444" y="1276529"/>
            <a:ext cx="0" cy="24747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436607D-3E8F-4B42-B789-CB4E99D7D3E1}"/>
              </a:ext>
            </a:extLst>
          </p:cNvPr>
          <p:cNvCxnSpPr>
            <a:cxnSpLocks/>
          </p:cNvCxnSpPr>
          <p:nvPr/>
        </p:nvCxnSpPr>
        <p:spPr>
          <a:xfrm>
            <a:off x="1066800" y="1583871"/>
            <a:ext cx="0" cy="39732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9A649A67-BA83-8A47-AE98-F2202F8D5123}"/>
              </a:ext>
            </a:extLst>
          </p:cNvPr>
          <p:cNvCxnSpPr>
            <a:cxnSpLocks/>
          </p:cNvCxnSpPr>
          <p:nvPr/>
        </p:nvCxnSpPr>
        <p:spPr>
          <a:xfrm>
            <a:off x="1066800" y="2646182"/>
            <a:ext cx="0" cy="52500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7A245DAF-5836-B84B-8F6C-93E187FA2BC0}"/>
              </a:ext>
            </a:extLst>
          </p:cNvPr>
          <p:cNvCxnSpPr>
            <a:cxnSpLocks/>
          </p:cNvCxnSpPr>
          <p:nvPr/>
        </p:nvCxnSpPr>
        <p:spPr>
          <a:xfrm>
            <a:off x="6913868" y="1534136"/>
            <a:ext cx="20332" cy="36787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1875E9F7-5BAF-CF41-B78D-C9FFCA6AB099}"/>
              </a:ext>
            </a:extLst>
          </p:cNvPr>
          <p:cNvCxnSpPr>
            <a:cxnSpLocks/>
          </p:cNvCxnSpPr>
          <p:nvPr/>
        </p:nvCxnSpPr>
        <p:spPr>
          <a:xfrm flipH="1">
            <a:off x="5603318" y="1879650"/>
            <a:ext cx="2245285" cy="319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2F70EDC-B206-F147-8125-056FFB3D39AD}"/>
              </a:ext>
            </a:extLst>
          </p:cNvPr>
          <p:cNvCxnSpPr>
            <a:cxnSpLocks/>
          </p:cNvCxnSpPr>
          <p:nvPr/>
        </p:nvCxnSpPr>
        <p:spPr>
          <a:xfrm>
            <a:off x="7844118" y="1862726"/>
            <a:ext cx="4485" cy="42535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7E2D19FA-01AC-0D44-B689-D9F469FBFA82}"/>
              </a:ext>
            </a:extLst>
          </p:cNvPr>
          <p:cNvSpPr txBox="1"/>
          <p:nvPr/>
        </p:nvSpPr>
        <p:spPr>
          <a:xfrm>
            <a:off x="6805736" y="2264265"/>
            <a:ext cx="1927131" cy="369332"/>
          </a:xfrm>
          <a:prstGeom prst="rect">
            <a:avLst/>
          </a:prstGeom>
          <a:noFill/>
        </p:spPr>
        <p:txBody>
          <a:bodyPr wrap="none" rtlCol="0">
            <a:spAutoFit/>
          </a:bodyPr>
          <a:lstStyle/>
          <a:p>
            <a:r>
              <a:rPr lang="en-US" b="1" dirty="0"/>
              <a:t>Son by Mariamne</a:t>
            </a:r>
          </a:p>
        </p:txBody>
      </p:sp>
      <p:sp>
        <p:nvSpPr>
          <p:cNvPr id="38" name="TextBox 37">
            <a:extLst>
              <a:ext uri="{FF2B5EF4-FFF2-40B4-BE49-F238E27FC236}">
                <a16:creationId xmlns:a16="http://schemas.microsoft.com/office/drawing/2014/main" id="{174AE8E7-AA43-4140-8468-6AF67F6D31DC}"/>
              </a:ext>
            </a:extLst>
          </p:cNvPr>
          <p:cNvSpPr txBox="1"/>
          <p:nvPr/>
        </p:nvSpPr>
        <p:spPr>
          <a:xfrm>
            <a:off x="243269" y="2288083"/>
            <a:ext cx="1927131" cy="369332"/>
          </a:xfrm>
          <a:prstGeom prst="rect">
            <a:avLst/>
          </a:prstGeom>
          <a:noFill/>
        </p:spPr>
        <p:txBody>
          <a:bodyPr wrap="none" rtlCol="0">
            <a:spAutoFit/>
          </a:bodyPr>
          <a:lstStyle/>
          <a:p>
            <a:r>
              <a:rPr lang="en-US" b="1" dirty="0"/>
              <a:t>Son by Mariamne</a:t>
            </a:r>
          </a:p>
        </p:txBody>
      </p:sp>
      <p:cxnSp>
        <p:nvCxnSpPr>
          <p:cNvPr id="40" name="Straight Connector 39">
            <a:extLst>
              <a:ext uri="{FF2B5EF4-FFF2-40B4-BE49-F238E27FC236}">
                <a16:creationId xmlns:a16="http://schemas.microsoft.com/office/drawing/2014/main" id="{04D88101-0EB9-0844-AD5E-3F7A0A96492D}"/>
              </a:ext>
            </a:extLst>
          </p:cNvPr>
          <p:cNvCxnSpPr>
            <a:cxnSpLocks/>
          </p:cNvCxnSpPr>
          <p:nvPr/>
        </p:nvCxnSpPr>
        <p:spPr>
          <a:xfrm flipH="1">
            <a:off x="3083424" y="1532901"/>
            <a:ext cx="4244" cy="57990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2A8DB844-E459-8E46-9D75-C9EAC504BE4A}"/>
              </a:ext>
            </a:extLst>
          </p:cNvPr>
          <p:cNvSpPr txBox="1"/>
          <p:nvPr/>
        </p:nvSpPr>
        <p:spPr>
          <a:xfrm>
            <a:off x="2351735" y="2272459"/>
            <a:ext cx="1938351" cy="369332"/>
          </a:xfrm>
          <a:prstGeom prst="rect">
            <a:avLst/>
          </a:prstGeom>
          <a:noFill/>
        </p:spPr>
        <p:txBody>
          <a:bodyPr wrap="none" rtlCol="0">
            <a:spAutoFit/>
          </a:bodyPr>
          <a:lstStyle/>
          <a:p>
            <a:r>
              <a:rPr lang="en-US" b="1" dirty="0"/>
              <a:t>Sons by Malthace</a:t>
            </a:r>
          </a:p>
        </p:txBody>
      </p:sp>
      <p:sp>
        <p:nvSpPr>
          <p:cNvPr id="45" name="TextBox 44">
            <a:extLst>
              <a:ext uri="{FF2B5EF4-FFF2-40B4-BE49-F238E27FC236}">
                <a16:creationId xmlns:a16="http://schemas.microsoft.com/office/drawing/2014/main" id="{F71804CF-ECFB-CF44-92C0-B713BFC14DDD}"/>
              </a:ext>
            </a:extLst>
          </p:cNvPr>
          <p:cNvSpPr txBox="1"/>
          <p:nvPr/>
        </p:nvSpPr>
        <p:spPr>
          <a:xfrm>
            <a:off x="323643" y="3196121"/>
            <a:ext cx="1341286" cy="369332"/>
          </a:xfrm>
          <a:prstGeom prst="rect">
            <a:avLst/>
          </a:prstGeom>
          <a:noFill/>
          <a:ln w="12700">
            <a:solidFill>
              <a:schemeClr val="tx1"/>
            </a:solidFill>
          </a:ln>
        </p:spPr>
        <p:txBody>
          <a:bodyPr wrap="square" rtlCol="0">
            <a:spAutoFit/>
          </a:bodyPr>
          <a:lstStyle/>
          <a:p>
            <a:pPr algn="ctr"/>
            <a:r>
              <a:rPr lang="en-US" dirty="0"/>
              <a:t>Aristobulus</a:t>
            </a:r>
          </a:p>
        </p:txBody>
      </p:sp>
      <p:sp>
        <p:nvSpPr>
          <p:cNvPr id="46" name="TextBox 45">
            <a:extLst>
              <a:ext uri="{FF2B5EF4-FFF2-40B4-BE49-F238E27FC236}">
                <a16:creationId xmlns:a16="http://schemas.microsoft.com/office/drawing/2014/main" id="{2E7A6CB1-0A02-DD49-8C9A-E4436F6818A1}"/>
              </a:ext>
            </a:extLst>
          </p:cNvPr>
          <p:cNvSpPr txBox="1"/>
          <p:nvPr/>
        </p:nvSpPr>
        <p:spPr>
          <a:xfrm>
            <a:off x="1770029" y="3193802"/>
            <a:ext cx="1571538" cy="923330"/>
          </a:xfrm>
          <a:prstGeom prst="rect">
            <a:avLst/>
          </a:prstGeom>
          <a:noFill/>
          <a:ln w="12700">
            <a:solidFill>
              <a:schemeClr val="tx1"/>
            </a:solidFill>
          </a:ln>
        </p:spPr>
        <p:txBody>
          <a:bodyPr wrap="square" rtlCol="0">
            <a:spAutoFit/>
          </a:bodyPr>
          <a:lstStyle/>
          <a:p>
            <a:pPr algn="ctr"/>
            <a:r>
              <a:rPr lang="en-US" dirty="0"/>
              <a:t>Herod Antipas</a:t>
            </a:r>
          </a:p>
          <a:p>
            <a:pPr algn="ctr"/>
            <a:r>
              <a:rPr lang="en-US" dirty="0"/>
              <a:t>Mk. 6:14-29</a:t>
            </a:r>
          </a:p>
          <a:p>
            <a:pPr algn="ctr"/>
            <a:r>
              <a:rPr lang="en-US" dirty="0"/>
              <a:t>Lk. 23:5-12</a:t>
            </a:r>
          </a:p>
        </p:txBody>
      </p:sp>
      <p:cxnSp>
        <p:nvCxnSpPr>
          <p:cNvPr id="48" name="Straight Connector 47">
            <a:extLst>
              <a:ext uri="{FF2B5EF4-FFF2-40B4-BE49-F238E27FC236}">
                <a16:creationId xmlns:a16="http://schemas.microsoft.com/office/drawing/2014/main" id="{22EF5E3D-5D5F-F640-96F2-1FF788449CD5}"/>
              </a:ext>
            </a:extLst>
          </p:cNvPr>
          <p:cNvCxnSpPr>
            <a:cxnSpLocks/>
          </p:cNvCxnSpPr>
          <p:nvPr/>
        </p:nvCxnSpPr>
        <p:spPr>
          <a:xfrm>
            <a:off x="3083424" y="2646182"/>
            <a:ext cx="0" cy="13338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07F12FB2-7903-FB4E-BDF7-B83AF7F26364}"/>
              </a:ext>
            </a:extLst>
          </p:cNvPr>
          <p:cNvSpPr txBox="1"/>
          <p:nvPr/>
        </p:nvSpPr>
        <p:spPr>
          <a:xfrm>
            <a:off x="3495542" y="3210651"/>
            <a:ext cx="1381256" cy="646331"/>
          </a:xfrm>
          <a:prstGeom prst="rect">
            <a:avLst/>
          </a:prstGeom>
          <a:noFill/>
          <a:ln w="12700">
            <a:solidFill>
              <a:schemeClr val="tx1"/>
            </a:solidFill>
          </a:ln>
        </p:spPr>
        <p:txBody>
          <a:bodyPr wrap="square" rtlCol="0">
            <a:spAutoFit/>
          </a:bodyPr>
          <a:lstStyle/>
          <a:p>
            <a:pPr algn="ctr"/>
            <a:r>
              <a:rPr lang="en-US" dirty="0"/>
              <a:t>Archelaus</a:t>
            </a:r>
          </a:p>
          <a:p>
            <a:pPr algn="ctr"/>
            <a:r>
              <a:rPr lang="en-US" dirty="0"/>
              <a:t>Mt. 2:19-23</a:t>
            </a:r>
          </a:p>
        </p:txBody>
      </p:sp>
      <p:sp>
        <p:nvSpPr>
          <p:cNvPr id="51" name="TextBox 50">
            <a:extLst>
              <a:ext uri="{FF2B5EF4-FFF2-40B4-BE49-F238E27FC236}">
                <a16:creationId xmlns:a16="http://schemas.microsoft.com/office/drawing/2014/main" id="{6DC54954-1754-6A4E-AFAE-6AB639C7E95C}"/>
              </a:ext>
            </a:extLst>
          </p:cNvPr>
          <p:cNvSpPr txBox="1"/>
          <p:nvPr/>
        </p:nvSpPr>
        <p:spPr>
          <a:xfrm>
            <a:off x="7107581" y="3264152"/>
            <a:ext cx="1571538" cy="646331"/>
          </a:xfrm>
          <a:prstGeom prst="rect">
            <a:avLst/>
          </a:prstGeom>
          <a:noFill/>
          <a:ln w="12700">
            <a:solidFill>
              <a:schemeClr val="tx1"/>
            </a:solidFill>
          </a:ln>
        </p:spPr>
        <p:txBody>
          <a:bodyPr wrap="square" rtlCol="0">
            <a:spAutoFit/>
          </a:bodyPr>
          <a:lstStyle/>
          <a:p>
            <a:pPr algn="ctr"/>
            <a:r>
              <a:rPr lang="en-US" dirty="0"/>
              <a:t>Herod Phillip</a:t>
            </a:r>
          </a:p>
          <a:p>
            <a:pPr algn="ctr"/>
            <a:r>
              <a:rPr lang="en-US" dirty="0"/>
              <a:t>Mk. 6:17</a:t>
            </a:r>
          </a:p>
        </p:txBody>
      </p:sp>
      <p:cxnSp>
        <p:nvCxnSpPr>
          <p:cNvPr id="54" name="Straight Connector 53">
            <a:extLst>
              <a:ext uri="{FF2B5EF4-FFF2-40B4-BE49-F238E27FC236}">
                <a16:creationId xmlns:a16="http://schemas.microsoft.com/office/drawing/2014/main" id="{6E40AB05-B5E3-7143-A0D7-BEC0D0288669}"/>
              </a:ext>
            </a:extLst>
          </p:cNvPr>
          <p:cNvCxnSpPr>
            <a:cxnSpLocks/>
          </p:cNvCxnSpPr>
          <p:nvPr/>
        </p:nvCxnSpPr>
        <p:spPr>
          <a:xfrm>
            <a:off x="5549211" y="2718765"/>
            <a:ext cx="1" cy="40291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6BE88B35-099E-EF4B-8C7E-AB677B4099C9}"/>
              </a:ext>
            </a:extLst>
          </p:cNvPr>
          <p:cNvCxnSpPr>
            <a:cxnSpLocks/>
          </p:cNvCxnSpPr>
          <p:nvPr/>
        </p:nvCxnSpPr>
        <p:spPr>
          <a:xfrm>
            <a:off x="5549211" y="1879650"/>
            <a:ext cx="0" cy="40153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37297B07-5F6E-8F4D-8F66-36A53D54B36B}"/>
              </a:ext>
            </a:extLst>
          </p:cNvPr>
          <p:cNvCxnSpPr>
            <a:cxnSpLocks/>
          </p:cNvCxnSpPr>
          <p:nvPr/>
        </p:nvCxnSpPr>
        <p:spPr>
          <a:xfrm flipH="1">
            <a:off x="2372392" y="2846935"/>
            <a:ext cx="1628109"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D1BDE523-3B53-2042-9988-E6EC756E5580}"/>
              </a:ext>
            </a:extLst>
          </p:cNvPr>
          <p:cNvCxnSpPr>
            <a:cxnSpLocks/>
          </p:cNvCxnSpPr>
          <p:nvPr/>
        </p:nvCxnSpPr>
        <p:spPr>
          <a:xfrm>
            <a:off x="2372392" y="2860968"/>
            <a:ext cx="0" cy="31021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4C8D48F5-5AFC-A545-99BB-B895A8CDD3BD}"/>
              </a:ext>
            </a:extLst>
          </p:cNvPr>
          <p:cNvCxnSpPr>
            <a:cxnSpLocks/>
          </p:cNvCxnSpPr>
          <p:nvPr/>
        </p:nvCxnSpPr>
        <p:spPr>
          <a:xfrm>
            <a:off x="3987482" y="2819717"/>
            <a:ext cx="0" cy="30196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E3C25DF2-8A79-2445-90D0-67A3A05CC063}"/>
              </a:ext>
            </a:extLst>
          </p:cNvPr>
          <p:cNvSpPr txBox="1"/>
          <p:nvPr/>
        </p:nvSpPr>
        <p:spPr>
          <a:xfrm>
            <a:off x="5023730" y="3242287"/>
            <a:ext cx="1381256" cy="923330"/>
          </a:xfrm>
          <a:prstGeom prst="rect">
            <a:avLst/>
          </a:prstGeom>
          <a:noFill/>
          <a:ln w="12700">
            <a:solidFill>
              <a:schemeClr val="tx1"/>
            </a:solidFill>
          </a:ln>
        </p:spPr>
        <p:txBody>
          <a:bodyPr wrap="square" rtlCol="0">
            <a:spAutoFit/>
          </a:bodyPr>
          <a:lstStyle/>
          <a:p>
            <a:pPr algn="ctr"/>
            <a:r>
              <a:rPr lang="en-US" dirty="0"/>
              <a:t>Philip the</a:t>
            </a:r>
          </a:p>
          <a:p>
            <a:pPr algn="ctr"/>
            <a:r>
              <a:rPr lang="en-US" dirty="0"/>
              <a:t>Tetrach</a:t>
            </a:r>
          </a:p>
          <a:p>
            <a:pPr algn="ctr"/>
            <a:r>
              <a:rPr lang="en-US" dirty="0"/>
              <a:t>Lk. 3:1</a:t>
            </a:r>
          </a:p>
        </p:txBody>
      </p:sp>
      <p:cxnSp>
        <p:nvCxnSpPr>
          <p:cNvPr id="101" name="Straight Connector 100">
            <a:extLst>
              <a:ext uri="{FF2B5EF4-FFF2-40B4-BE49-F238E27FC236}">
                <a16:creationId xmlns:a16="http://schemas.microsoft.com/office/drawing/2014/main" id="{B027D85B-9DE5-8246-AC47-0DE2FBAB90D6}"/>
              </a:ext>
            </a:extLst>
          </p:cNvPr>
          <p:cNvCxnSpPr>
            <a:cxnSpLocks/>
          </p:cNvCxnSpPr>
          <p:nvPr/>
        </p:nvCxnSpPr>
        <p:spPr>
          <a:xfrm>
            <a:off x="7893350" y="2712875"/>
            <a:ext cx="0" cy="40880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5DBFECB6-0C9B-E841-982B-23925B7F9C2A}"/>
              </a:ext>
            </a:extLst>
          </p:cNvPr>
          <p:cNvCxnSpPr>
            <a:cxnSpLocks/>
          </p:cNvCxnSpPr>
          <p:nvPr/>
        </p:nvCxnSpPr>
        <p:spPr>
          <a:xfrm>
            <a:off x="1104753" y="3583620"/>
            <a:ext cx="0" cy="64788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ACF65FAC-B39A-914E-8FDD-CC903B6C359F}"/>
              </a:ext>
            </a:extLst>
          </p:cNvPr>
          <p:cNvCxnSpPr>
            <a:cxnSpLocks/>
          </p:cNvCxnSpPr>
          <p:nvPr/>
        </p:nvCxnSpPr>
        <p:spPr>
          <a:xfrm flipH="1">
            <a:off x="457200" y="4231506"/>
            <a:ext cx="1361634" cy="1462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31D00E29-56F5-5543-9E45-39AB94E132C6}"/>
              </a:ext>
            </a:extLst>
          </p:cNvPr>
          <p:cNvCxnSpPr>
            <a:cxnSpLocks/>
          </p:cNvCxnSpPr>
          <p:nvPr/>
        </p:nvCxnSpPr>
        <p:spPr>
          <a:xfrm flipH="1" flipV="1">
            <a:off x="457199" y="4246134"/>
            <a:ext cx="1" cy="51377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1BABC77A-E6C2-234B-B879-288C8A601025}"/>
              </a:ext>
            </a:extLst>
          </p:cNvPr>
          <p:cNvCxnSpPr>
            <a:cxnSpLocks/>
          </p:cNvCxnSpPr>
          <p:nvPr/>
        </p:nvCxnSpPr>
        <p:spPr>
          <a:xfrm flipH="1">
            <a:off x="1795922" y="4246133"/>
            <a:ext cx="1" cy="513771"/>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35" name="TextBox 134">
            <a:extLst>
              <a:ext uri="{FF2B5EF4-FFF2-40B4-BE49-F238E27FC236}">
                <a16:creationId xmlns:a16="http://schemas.microsoft.com/office/drawing/2014/main" id="{3384AE99-CE09-A041-8A8A-8F8A22106DF3}"/>
              </a:ext>
            </a:extLst>
          </p:cNvPr>
          <p:cNvSpPr txBox="1"/>
          <p:nvPr/>
        </p:nvSpPr>
        <p:spPr>
          <a:xfrm>
            <a:off x="0" y="4899566"/>
            <a:ext cx="1312826" cy="646331"/>
          </a:xfrm>
          <a:prstGeom prst="rect">
            <a:avLst/>
          </a:prstGeom>
          <a:noFill/>
          <a:ln w="12700">
            <a:solidFill>
              <a:schemeClr val="tx1"/>
            </a:solidFill>
          </a:ln>
        </p:spPr>
        <p:txBody>
          <a:bodyPr wrap="square" rtlCol="0">
            <a:spAutoFit/>
          </a:bodyPr>
          <a:lstStyle/>
          <a:p>
            <a:pPr algn="ctr"/>
            <a:r>
              <a:rPr lang="en-US" dirty="0"/>
              <a:t>Herodius</a:t>
            </a:r>
          </a:p>
          <a:p>
            <a:pPr algn="ctr"/>
            <a:r>
              <a:rPr lang="en-US" dirty="0"/>
              <a:t>Mk. 6:17-25</a:t>
            </a:r>
          </a:p>
        </p:txBody>
      </p:sp>
      <p:sp>
        <p:nvSpPr>
          <p:cNvPr id="136" name="TextBox 135">
            <a:extLst>
              <a:ext uri="{FF2B5EF4-FFF2-40B4-BE49-F238E27FC236}">
                <a16:creationId xmlns:a16="http://schemas.microsoft.com/office/drawing/2014/main" id="{957A4E82-61D1-4A46-ADB8-D0A799BED04F}"/>
              </a:ext>
            </a:extLst>
          </p:cNvPr>
          <p:cNvSpPr txBox="1"/>
          <p:nvPr/>
        </p:nvSpPr>
        <p:spPr>
          <a:xfrm>
            <a:off x="1385485" y="4877804"/>
            <a:ext cx="1874758" cy="646331"/>
          </a:xfrm>
          <a:prstGeom prst="rect">
            <a:avLst/>
          </a:prstGeom>
          <a:noFill/>
          <a:ln w="12700">
            <a:solidFill>
              <a:schemeClr val="tx1"/>
            </a:solidFill>
          </a:ln>
        </p:spPr>
        <p:txBody>
          <a:bodyPr wrap="square" rtlCol="0">
            <a:spAutoFit/>
          </a:bodyPr>
          <a:lstStyle/>
          <a:p>
            <a:pPr algn="ctr"/>
            <a:r>
              <a:rPr lang="en-US" dirty="0"/>
              <a:t>Herod Agrippa 1</a:t>
            </a:r>
          </a:p>
          <a:p>
            <a:pPr algn="ctr"/>
            <a:r>
              <a:rPr lang="en-US" dirty="0"/>
              <a:t>Acts 12</a:t>
            </a:r>
          </a:p>
        </p:txBody>
      </p:sp>
      <p:cxnSp>
        <p:nvCxnSpPr>
          <p:cNvPr id="144" name="Straight Connector 143">
            <a:extLst>
              <a:ext uri="{FF2B5EF4-FFF2-40B4-BE49-F238E27FC236}">
                <a16:creationId xmlns:a16="http://schemas.microsoft.com/office/drawing/2014/main" id="{2AB22994-E551-7448-89D5-3DE41529F0BC}"/>
              </a:ext>
            </a:extLst>
          </p:cNvPr>
          <p:cNvCxnSpPr>
            <a:cxnSpLocks/>
          </p:cNvCxnSpPr>
          <p:nvPr/>
        </p:nvCxnSpPr>
        <p:spPr>
          <a:xfrm flipH="1">
            <a:off x="2170399" y="5513702"/>
            <a:ext cx="1" cy="513771"/>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C8C4A5D8-BB38-E249-AFDB-0C7925EAA7F1}"/>
              </a:ext>
            </a:extLst>
          </p:cNvPr>
          <p:cNvCxnSpPr>
            <a:cxnSpLocks/>
          </p:cNvCxnSpPr>
          <p:nvPr/>
        </p:nvCxnSpPr>
        <p:spPr>
          <a:xfrm flipH="1">
            <a:off x="457202" y="5786935"/>
            <a:ext cx="3352798" cy="1"/>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0DAC78C2-3285-AD4D-AF05-E833B3601ECF}"/>
              </a:ext>
            </a:extLst>
          </p:cNvPr>
          <p:cNvCxnSpPr>
            <a:cxnSpLocks/>
          </p:cNvCxnSpPr>
          <p:nvPr/>
        </p:nvCxnSpPr>
        <p:spPr>
          <a:xfrm flipV="1">
            <a:off x="457200" y="5754841"/>
            <a:ext cx="0" cy="27263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93C076EE-A138-544D-A76F-E0422D19A2D7}"/>
              </a:ext>
            </a:extLst>
          </p:cNvPr>
          <p:cNvCxnSpPr>
            <a:cxnSpLocks/>
          </p:cNvCxnSpPr>
          <p:nvPr/>
        </p:nvCxnSpPr>
        <p:spPr>
          <a:xfrm flipV="1">
            <a:off x="3810000" y="5754841"/>
            <a:ext cx="0" cy="33076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55" name="TextBox 154">
            <a:extLst>
              <a:ext uri="{FF2B5EF4-FFF2-40B4-BE49-F238E27FC236}">
                <a16:creationId xmlns:a16="http://schemas.microsoft.com/office/drawing/2014/main" id="{70595F1B-8CEF-5B4F-B528-A7B29E95CA41}"/>
              </a:ext>
            </a:extLst>
          </p:cNvPr>
          <p:cNvSpPr txBox="1"/>
          <p:nvPr/>
        </p:nvSpPr>
        <p:spPr>
          <a:xfrm>
            <a:off x="72659" y="6020825"/>
            <a:ext cx="1312826" cy="646331"/>
          </a:xfrm>
          <a:prstGeom prst="rect">
            <a:avLst/>
          </a:prstGeom>
          <a:noFill/>
          <a:ln w="12700">
            <a:solidFill>
              <a:schemeClr val="tx1"/>
            </a:solidFill>
          </a:ln>
        </p:spPr>
        <p:txBody>
          <a:bodyPr wrap="square" rtlCol="0">
            <a:spAutoFit/>
          </a:bodyPr>
          <a:lstStyle/>
          <a:p>
            <a:pPr algn="ctr"/>
            <a:r>
              <a:rPr lang="en-US" dirty="0"/>
              <a:t>Bernice</a:t>
            </a:r>
          </a:p>
          <a:p>
            <a:pPr algn="ctr"/>
            <a:r>
              <a:rPr lang="en-US" dirty="0"/>
              <a:t>Acts 25:13</a:t>
            </a:r>
          </a:p>
        </p:txBody>
      </p:sp>
      <p:sp>
        <p:nvSpPr>
          <p:cNvPr id="156" name="TextBox 155">
            <a:extLst>
              <a:ext uri="{FF2B5EF4-FFF2-40B4-BE49-F238E27FC236}">
                <a16:creationId xmlns:a16="http://schemas.microsoft.com/office/drawing/2014/main" id="{B1394F9A-44E3-BE4A-B11D-790DF6F8701D}"/>
              </a:ext>
            </a:extLst>
          </p:cNvPr>
          <p:cNvSpPr txBox="1"/>
          <p:nvPr/>
        </p:nvSpPr>
        <p:spPr>
          <a:xfrm>
            <a:off x="1440264" y="5939542"/>
            <a:ext cx="1542676" cy="923330"/>
          </a:xfrm>
          <a:prstGeom prst="rect">
            <a:avLst/>
          </a:prstGeom>
          <a:noFill/>
          <a:ln w="12700">
            <a:solidFill>
              <a:schemeClr val="tx1"/>
            </a:solidFill>
          </a:ln>
        </p:spPr>
        <p:txBody>
          <a:bodyPr wrap="square" rtlCol="0">
            <a:spAutoFit/>
          </a:bodyPr>
          <a:lstStyle/>
          <a:p>
            <a:pPr algn="ctr"/>
            <a:r>
              <a:rPr lang="en-US" dirty="0"/>
              <a:t>Herod Agrippa II</a:t>
            </a:r>
          </a:p>
          <a:p>
            <a:pPr algn="ctr"/>
            <a:r>
              <a:rPr lang="en-US" dirty="0"/>
              <a:t>Acts 25:13 ff.</a:t>
            </a:r>
          </a:p>
        </p:txBody>
      </p:sp>
      <p:sp>
        <p:nvSpPr>
          <p:cNvPr id="157" name="TextBox 156">
            <a:extLst>
              <a:ext uri="{FF2B5EF4-FFF2-40B4-BE49-F238E27FC236}">
                <a16:creationId xmlns:a16="http://schemas.microsoft.com/office/drawing/2014/main" id="{EA3DF0AC-508C-6A4D-A993-5CA06F09ECA2}"/>
              </a:ext>
            </a:extLst>
          </p:cNvPr>
          <p:cNvSpPr txBox="1"/>
          <p:nvPr/>
        </p:nvSpPr>
        <p:spPr>
          <a:xfrm>
            <a:off x="3186446" y="6096440"/>
            <a:ext cx="1312826" cy="646331"/>
          </a:xfrm>
          <a:prstGeom prst="rect">
            <a:avLst/>
          </a:prstGeom>
          <a:noFill/>
          <a:ln w="12700">
            <a:solidFill>
              <a:schemeClr val="tx1"/>
            </a:solidFill>
          </a:ln>
        </p:spPr>
        <p:txBody>
          <a:bodyPr wrap="square" rtlCol="0">
            <a:spAutoFit/>
          </a:bodyPr>
          <a:lstStyle/>
          <a:p>
            <a:pPr algn="ctr"/>
            <a:r>
              <a:rPr lang="en-US" dirty="0"/>
              <a:t>Drusilla</a:t>
            </a:r>
          </a:p>
          <a:p>
            <a:pPr algn="ctr"/>
            <a:r>
              <a:rPr lang="en-US" dirty="0"/>
              <a:t>Acts 24:24</a:t>
            </a:r>
          </a:p>
        </p:txBody>
      </p:sp>
      <p:sp>
        <p:nvSpPr>
          <p:cNvPr id="162" name="TextBox 161">
            <a:extLst>
              <a:ext uri="{FF2B5EF4-FFF2-40B4-BE49-F238E27FC236}">
                <a16:creationId xmlns:a16="http://schemas.microsoft.com/office/drawing/2014/main" id="{5AB46ED0-7D26-094A-B641-CDA21D7BE312}"/>
              </a:ext>
            </a:extLst>
          </p:cNvPr>
          <p:cNvSpPr txBox="1"/>
          <p:nvPr/>
        </p:nvSpPr>
        <p:spPr>
          <a:xfrm>
            <a:off x="5549211" y="4975154"/>
            <a:ext cx="3228303" cy="1477328"/>
          </a:xfrm>
          <a:prstGeom prst="rect">
            <a:avLst/>
          </a:prstGeom>
          <a:noFill/>
        </p:spPr>
        <p:txBody>
          <a:bodyPr wrap="square" rtlCol="0">
            <a:spAutoFit/>
          </a:bodyPr>
          <a:lstStyle/>
          <a:p>
            <a:r>
              <a:rPr lang="en-US" dirty="0"/>
              <a:t>**This chart does not list all of Herod’s descendants - only those mentioned in Scripture. Also, marriages are not mentioned..  </a:t>
            </a:r>
          </a:p>
        </p:txBody>
      </p:sp>
      <p:sp>
        <p:nvSpPr>
          <p:cNvPr id="165" name="TextBox 164">
            <a:extLst>
              <a:ext uri="{FF2B5EF4-FFF2-40B4-BE49-F238E27FC236}">
                <a16:creationId xmlns:a16="http://schemas.microsoft.com/office/drawing/2014/main" id="{79330841-F44A-1F40-A31B-3B865ADC4B5B}"/>
              </a:ext>
            </a:extLst>
          </p:cNvPr>
          <p:cNvSpPr txBox="1"/>
          <p:nvPr/>
        </p:nvSpPr>
        <p:spPr>
          <a:xfrm>
            <a:off x="4525369" y="2288083"/>
            <a:ext cx="1879617" cy="369332"/>
          </a:xfrm>
          <a:prstGeom prst="rect">
            <a:avLst/>
          </a:prstGeom>
          <a:noFill/>
        </p:spPr>
        <p:txBody>
          <a:bodyPr wrap="none" rtlCol="0">
            <a:spAutoFit/>
          </a:bodyPr>
          <a:lstStyle/>
          <a:p>
            <a:r>
              <a:rPr lang="en-US" b="1" dirty="0"/>
              <a:t>Son by Cleopatra</a:t>
            </a:r>
          </a:p>
        </p:txBody>
      </p:sp>
    </p:spTree>
    <p:extLst>
      <p:ext uri="{BB962C8B-B14F-4D97-AF65-F5344CB8AC3E}">
        <p14:creationId xmlns:p14="http://schemas.microsoft.com/office/powerpoint/2010/main" val="1959773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F031C-0F1F-514C-ADC1-C1635FBDA10D}"/>
              </a:ext>
            </a:extLst>
          </p:cNvPr>
          <p:cNvSpPr>
            <a:spLocks noGrp="1"/>
          </p:cNvSpPr>
          <p:nvPr>
            <p:ph type="title"/>
          </p:nvPr>
        </p:nvSpPr>
        <p:spPr/>
        <p:txBody>
          <a:bodyPr>
            <a:normAutofit/>
          </a:bodyPr>
          <a:lstStyle/>
          <a:p>
            <a:r>
              <a:rPr lang="en-US" sz="3200" dirty="0"/>
              <a:t>General comments about the Gospels</a:t>
            </a:r>
          </a:p>
        </p:txBody>
      </p:sp>
      <p:sp>
        <p:nvSpPr>
          <p:cNvPr id="3" name="Content Placeholder 2">
            <a:extLst>
              <a:ext uri="{FF2B5EF4-FFF2-40B4-BE49-F238E27FC236}">
                <a16:creationId xmlns:a16="http://schemas.microsoft.com/office/drawing/2014/main" id="{32C12663-E1A8-184B-B699-B5740784BF43}"/>
              </a:ext>
            </a:extLst>
          </p:cNvPr>
          <p:cNvSpPr>
            <a:spLocks noGrp="1"/>
          </p:cNvSpPr>
          <p:nvPr>
            <p:ph idx="1"/>
          </p:nvPr>
        </p:nvSpPr>
        <p:spPr>
          <a:xfrm>
            <a:off x="0" y="1457162"/>
            <a:ext cx="8991600" cy="5553238"/>
          </a:xfrm>
        </p:spPr>
        <p:txBody>
          <a:bodyPr>
            <a:normAutofit lnSpcReduction="10000"/>
          </a:bodyPr>
          <a:lstStyle/>
          <a:p>
            <a:pPr marL="118872" indent="0">
              <a:buNone/>
            </a:pPr>
            <a:r>
              <a:rPr lang="en-US" sz="2000" dirty="0"/>
              <a:t>“All is now ready for the most important event in human history.  It is an event planned even before the creation of the world.  It is the keeping of a promise made to Abraham over 2000 years earlier.  It is the fulfillment of a host of prophecies regarding a Messiah who would come to establish His kingdom.  Most importantly, it is the beginning of a dynamically new relationship between God and man.  The event is the coming of the Savior of the world, the Messiah or, as referred to in the Greek, the Christ. … Although secular history attests to His ministry and influence, the details of Jesus’ life were never preserved in an explicitly biographical form.  What is known about the historical Jesus comes from the Gospel accounts of Matthew, Mark, Luke, and John --- four of Jesus’ disciples.  The Gospel accounts vary in the order in which the record of Jesus ministry is presented…each account was written by a different author, each having a unique perspective.  </a:t>
            </a:r>
            <a:r>
              <a:rPr lang="en-US" sz="2000" b="1" dirty="0"/>
              <a:t>Each writer also focused upon different events, either because he was writing to a particular audience or because he wished to achieve a particular  purpose in his writing</a:t>
            </a:r>
            <a:r>
              <a:rPr lang="en-US" sz="2000" dirty="0"/>
              <a:t>.  This is especially true, for example, of John’s account.  This also explains why some events are recorded by one, or perhaps two, of the Gospel writers, and why one account will include certain particulars not included in other accounts of the same events…” </a:t>
            </a:r>
            <a:r>
              <a:rPr lang="en-US" sz="1800" dirty="0"/>
              <a:t>--- </a:t>
            </a:r>
            <a:r>
              <a:rPr lang="en-US" sz="1800" b="1" dirty="0"/>
              <a:t>The Narrated Bible</a:t>
            </a:r>
            <a:r>
              <a:rPr lang="en-US" sz="1800" dirty="0"/>
              <a:t>, F. LaGard Smith, </a:t>
            </a:r>
            <a:r>
              <a:rPr lang="en-US" sz="1800" i="1" dirty="0"/>
              <a:t>pages 1349-1351</a:t>
            </a:r>
            <a:endParaRPr lang="en-US" sz="1800" dirty="0"/>
          </a:p>
        </p:txBody>
      </p:sp>
    </p:spTree>
    <p:extLst>
      <p:ext uri="{BB962C8B-B14F-4D97-AF65-F5344CB8AC3E}">
        <p14:creationId xmlns:p14="http://schemas.microsoft.com/office/powerpoint/2010/main" val="3021070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ACA7A-18DB-6143-8C46-0BA4F296E092}"/>
              </a:ext>
            </a:extLst>
          </p:cNvPr>
          <p:cNvSpPr>
            <a:spLocks noGrp="1"/>
          </p:cNvSpPr>
          <p:nvPr>
            <p:ph type="title"/>
          </p:nvPr>
        </p:nvSpPr>
        <p:spPr/>
        <p:txBody>
          <a:bodyPr/>
          <a:lstStyle/>
          <a:p>
            <a:r>
              <a:rPr lang="en-US" dirty="0"/>
              <a:t>“Synoptic”</a:t>
            </a:r>
          </a:p>
        </p:txBody>
      </p:sp>
      <p:sp>
        <p:nvSpPr>
          <p:cNvPr id="3" name="Content Placeholder 2">
            <a:extLst>
              <a:ext uri="{FF2B5EF4-FFF2-40B4-BE49-F238E27FC236}">
                <a16:creationId xmlns:a16="http://schemas.microsoft.com/office/drawing/2014/main" id="{F6EEA07A-8D43-0E4C-AA6C-4D76E58827B9}"/>
              </a:ext>
            </a:extLst>
          </p:cNvPr>
          <p:cNvSpPr>
            <a:spLocks noGrp="1"/>
          </p:cNvSpPr>
          <p:nvPr>
            <p:ph idx="1"/>
          </p:nvPr>
        </p:nvSpPr>
        <p:spPr>
          <a:xfrm>
            <a:off x="152400" y="1408176"/>
            <a:ext cx="8763000" cy="5449824"/>
          </a:xfrm>
        </p:spPr>
        <p:txBody>
          <a:bodyPr>
            <a:normAutofit/>
          </a:bodyPr>
          <a:lstStyle/>
          <a:p>
            <a:r>
              <a:rPr lang="en-US" sz="2000" dirty="0"/>
              <a:t>“Pertaining to or constituting a synopsis; affording or taking a general view of the principal parts of a subject…taking a common view: used chiefly in reference to the first three Gospels (synoptic Gospels ), Matthew, Mark, and Luke, from their similarity  in content, order, and statement. --- </a:t>
            </a:r>
            <a:r>
              <a:rPr lang="en-US" sz="1600" dirty="0"/>
              <a:t>Dictionary.com</a:t>
            </a:r>
          </a:p>
          <a:p>
            <a:endParaRPr lang="en-US" sz="1600" dirty="0"/>
          </a:p>
          <a:p>
            <a:r>
              <a:rPr lang="en-US" sz="2000" dirty="0"/>
              <a:t>“In essence, the word synoptic conveys a harmonious or similar feel.  The term synoptic comes via Latin from the Greek </a:t>
            </a:r>
            <a:r>
              <a:rPr lang="el-GR" sz="2000" dirty="0"/>
              <a:t>σύνοψις, </a:t>
            </a:r>
            <a:r>
              <a:rPr lang="en-US" sz="2000" dirty="0"/>
              <a:t>synopsis, i.e. ”</a:t>
            </a:r>
            <a:r>
              <a:rPr lang="en-US" sz="2000" b="1" dirty="0"/>
              <a:t>s</a:t>
            </a:r>
            <a:r>
              <a:rPr lang="en-US" sz="2000" b="1" i="1" dirty="0"/>
              <a:t>eeing all together</a:t>
            </a:r>
            <a:r>
              <a:rPr lang="en-US" sz="2000" dirty="0"/>
              <a:t>”… the sense of the word in English, the one specifically applied to these three gospels, of giving an account of the events from the same point of view or under the same general aspect”-</a:t>
            </a:r>
            <a:r>
              <a:rPr lang="en-US" sz="1600" dirty="0"/>
              <a:t>- Christianity.com</a:t>
            </a:r>
            <a:br>
              <a:rPr lang="en-US" sz="1600" dirty="0"/>
            </a:br>
            <a:endParaRPr lang="en-US" sz="1600" dirty="0"/>
          </a:p>
          <a:p>
            <a:r>
              <a:rPr lang="en-US" sz="2000" dirty="0"/>
              <a:t>“Matthew, Mark, Luke and John (I would not include - rcf) are called the “synoptic” gospels because they are so much alike in arrangement, content, and even in phraseology.  They appear to “see with the same eyes.”  The arrangement is called the “harmony” of the gospels.” </a:t>
            </a:r>
            <a:r>
              <a:rPr lang="en-US" sz="1600" dirty="0"/>
              <a:t>--- H.I. Hester, </a:t>
            </a:r>
            <a:r>
              <a:rPr lang="en-US" sz="1600" b="1" dirty="0"/>
              <a:t>The Heart of Hebrew History</a:t>
            </a:r>
            <a:r>
              <a:rPr lang="en-US" sz="1600" dirty="0"/>
              <a:t>, </a:t>
            </a:r>
            <a:r>
              <a:rPr lang="en-US" sz="1600" i="1" dirty="0"/>
              <a:t>page 80</a:t>
            </a:r>
          </a:p>
        </p:txBody>
      </p:sp>
    </p:spTree>
    <p:extLst>
      <p:ext uri="{BB962C8B-B14F-4D97-AF65-F5344CB8AC3E}">
        <p14:creationId xmlns:p14="http://schemas.microsoft.com/office/powerpoint/2010/main" val="4265091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32A9C-053E-8843-8A28-4AFFE294A448}"/>
              </a:ext>
            </a:extLst>
          </p:cNvPr>
          <p:cNvSpPr>
            <a:spLocks noGrp="1"/>
          </p:cNvSpPr>
          <p:nvPr>
            <p:ph type="title"/>
          </p:nvPr>
        </p:nvSpPr>
        <p:spPr/>
        <p:txBody>
          <a:bodyPr>
            <a:normAutofit/>
          </a:bodyPr>
          <a:lstStyle/>
          <a:p>
            <a:r>
              <a:rPr lang="en-US" sz="3600" dirty="0"/>
              <a:t>The point…The Deity of Christ</a:t>
            </a:r>
          </a:p>
        </p:txBody>
      </p:sp>
      <p:sp>
        <p:nvSpPr>
          <p:cNvPr id="3" name="Content Placeholder 2">
            <a:extLst>
              <a:ext uri="{FF2B5EF4-FFF2-40B4-BE49-F238E27FC236}">
                <a16:creationId xmlns:a16="http://schemas.microsoft.com/office/drawing/2014/main" id="{3ABE7393-8194-404A-BDD8-D920A7CAEDC0}"/>
              </a:ext>
            </a:extLst>
          </p:cNvPr>
          <p:cNvSpPr>
            <a:spLocks noGrp="1"/>
          </p:cNvSpPr>
          <p:nvPr>
            <p:ph idx="1"/>
          </p:nvPr>
        </p:nvSpPr>
        <p:spPr>
          <a:xfrm>
            <a:off x="304800" y="1752601"/>
            <a:ext cx="8610600" cy="4949952"/>
          </a:xfrm>
        </p:spPr>
        <p:txBody>
          <a:bodyPr>
            <a:normAutofit fontScale="62500" lnSpcReduction="20000"/>
          </a:bodyPr>
          <a:lstStyle/>
          <a:p>
            <a:pPr marL="118872" indent="0">
              <a:buNone/>
            </a:pPr>
            <a:r>
              <a:rPr lang="en-US" dirty="0"/>
              <a:t>The question Jesus asked His disciples: “Who do people say that the Son of Man is?” (Mt. 16:13).  Jesus then asks, “But who do you say that I am? (16:15).  That’s a good question for all of us. Do we stutter and stammer when answering that question? Or do we see Jesus as God who “dwelt among us” (John 1:14) and recognize His Deity? --- RCF</a:t>
            </a:r>
          </a:p>
          <a:p>
            <a:pPr marL="118872" indent="0">
              <a:buNone/>
            </a:pPr>
            <a:endParaRPr lang="en-US" dirty="0"/>
          </a:p>
          <a:p>
            <a:pPr marL="118872" indent="0">
              <a:buNone/>
            </a:pPr>
            <a:r>
              <a:rPr lang="en-US" dirty="0"/>
              <a:t>“I am trying here to prevent anyone saying the really foolish thing that people often say about Him: “I’m ready to accept Jesus as a great moral teacher, but I don’t accept His claim to be God.”  That is the one thing we must not say. A man who was merely a man and said the sort of things Jesus said would not be a great moral teacher. He would either be a lunatic — on the level with a man who says he is a poached egg — or else he would be the Devil of Hell.  You must make your choice. Either this man was, and is, the Son of God, or else a madman or something worse. You can shut Him up for a fool, you can spit at Him as a demon; or you can fall at His feet and call Him Lord and God. But let us not come with any patronizing nonsense about His being a great human teacher.  He has not left that open to us. He did not intend to.” — C.S. Lewis,  </a:t>
            </a:r>
            <a:r>
              <a:rPr lang="en-US" b="1" dirty="0"/>
              <a:t>Mere Christianity</a:t>
            </a:r>
            <a:r>
              <a:rPr lang="en-US" dirty="0"/>
              <a:t>, </a:t>
            </a:r>
            <a:r>
              <a:rPr lang="en-US" i="1" dirty="0"/>
              <a:t>page 40-41</a:t>
            </a:r>
          </a:p>
          <a:p>
            <a:pPr marL="118872" indent="0">
              <a:buNone/>
            </a:pPr>
            <a:endParaRPr lang="en-US" dirty="0"/>
          </a:p>
          <a:p>
            <a:endParaRPr lang="en-US" dirty="0"/>
          </a:p>
        </p:txBody>
      </p:sp>
    </p:spTree>
    <p:extLst>
      <p:ext uri="{BB962C8B-B14F-4D97-AF65-F5344CB8AC3E}">
        <p14:creationId xmlns:p14="http://schemas.microsoft.com/office/powerpoint/2010/main" val="1240722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0EA8FA69-1DE9-2F41-8947-F8AD9153CF60}"/>
              </a:ext>
            </a:extLst>
          </p:cNvPr>
          <p:cNvGraphicFramePr>
            <a:graphicFrameLocks noGrp="1"/>
          </p:cNvGraphicFramePr>
          <p:nvPr>
            <p:extLst>
              <p:ext uri="{D42A27DB-BD31-4B8C-83A1-F6EECF244321}">
                <p14:modId xmlns:p14="http://schemas.microsoft.com/office/powerpoint/2010/main" val="417387986"/>
              </p:ext>
            </p:extLst>
          </p:nvPr>
        </p:nvGraphicFramePr>
        <p:xfrm>
          <a:off x="152400" y="152400"/>
          <a:ext cx="8839200" cy="6555243"/>
        </p:xfrm>
        <a:graphic>
          <a:graphicData uri="http://schemas.openxmlformats.org/drawingml/2006/table">
            <a:tbl>
              <a:tblPr firstRow="1" bandRow="1">
                <a:tableStyleId>{E8034E78-7F5D-4C2E-B375-FC64B27BC917}</a:tableStyleId>
              </a:tblPr>
              <a:tblGrid>
                <a:gridCol w="1767840">
                  <a:extLst>
                    <a:ext uri="{9D8B030D-6E8A-4147-A177-3AD203B41FA5}">
                      <a16:colId xmlns:a16="http://schemas.microsoft.com/office/drawing/2014/main" val="1165357776"/>
                    </a:ext>
                  </a:extLst>
                </a:gridCol>
                <a:gridCol w="1767840">
                  <a:extLst>
                    <a:ext uri="{9D8B030D-6E8A-4147-A177-3AD203B41FA5}">
                      <a16:colId xmlns:a16="http://schemas.microsoft.com/office/drawing/2014/main" val="1845018419"/>
                    </a:ext>
                  </a:extLst>
                </a:gridCol>
                <a:gridCol w="1767840">
                  <a:extLst>
                    <a:ext uri="{9D8B030D-6E8A-4147-A177-3AD203B41FA5}">
                      <a16:colId xmlns:a16="http://schemas.microsoft.com/office/drawing/2014/main" val="3081138922"/>
                    </a:ext>
                  </a:extLst>
                </a:gridCol>
                <a:gridCol w="1767840">
                  <a:extLst>
                    <a:ext uri="{9D8B030D-6E8A-4147-A177-3AD203B41FA5}">
                      <a16:colId xmlns:a16="http://schemas.microsoft.com/office/drawing/2014/main" val="4095825941"/>
                    </a:ext>
                  </a:extLst>
                </a:gridCol>
                <a:gridCol w="1767840">
                  <a:extLst>
                    <a:ext uri="{9D8B030D-6E8A-4147-A177-3AD203B41FA5}">
                      <a16:colId xmlns:a16="http://schemas.microsoft.com/office/drawing/2014/main" val="39140737"/>
                    </a:ext>
                  </a:extLst>
                </a:gridCol>
              </a:tblGrid>
              <a:tr h="400011">
                <a:tc>
                  <a:txBody>
                    <a:bodyPr/>
                    <a:lstStyle/>
                    <a:p>
                      <a:endParaRPr lang="en-US" dirty="0">
                        <a:solidFill>
                          <a:schemeClr val="tx1"/>
                        </a:solidFill>
                      </a:endParaRPr>
                    </a:p>
                  </a:txBody>
                  <a:tcPr/>
                </a:tc>
                <a:tc>
                  <a:txBody>
                    <a:bodyPr/>
                    <a:lstStyle/>
                    <a:p>
                      <a:r>
                        <a:rPr lang="en-US" dirty="0">
                          <a:solidFill>
                            <a:schemeClr val="bg1"/>
                          </a:solidFill>
                        </a:rPr>
                        <a:t>Matthew</a:t>
                      </a:r>
                    </a:p>
                  </a:txBody>
                  <a:tcPr/>
                </a:tc>
                <a:tc>
                  <a:txBody>
                    <a:bodyPr/>
                    <a:lstStyle/>
                    <a:p>
                      <a:r>
                        <a:rPr lang="en-US" dirty="0">
                          <a:solidFill>
                            <a:schemeClr val="bg1"/>
                          </a:solidFill>
                        </a:rPr>
                        <a:t>Mark </a:t>
                      </a:r>
                    </a:p>
                  </a:txBody>
                  <a:tcPr/>
                </a:tc>
                <a:tc>
                  <a:txBody>
                    <a:bodyPr/>
                    <a:lstStyle/>
                    <a:p>
                      <a:r>
                        <a:rPr lang="en-US" dirty="0">
                          <a:solidFill>
                            <a:schemeClr val="bg1"/>
                          </a:solidFill>
                        </a:rPr>
                        <a:t>Luke</a:t>
                      </a:r>
                    </a:p>
                  </a:txBody>
                  <a:tcPr/>
                </a:tc>
                <a:tc>
                  <a:txBody>
                    <a:bodyPr/>
                    <a:lstStyle/>
                    <a:p>
                      <a:r>
                        <a:rPr lang="en-US" dirty="0">
                          <a:solidFill>
                            <a:schemeClr val="bg1"/>
                          </a:solidFill>
                        </a:rPr>
                        <a:t>John</a:t>
                      </a:r>
                    </a:p>
                  </a:txBody>
                  <a:tcPr/>
                </a:tc>
                <a:extLst>
                  <a:ext uri="{0D108BD9-81ED-4DB2-BD59-A6C34878D82A}">
                    <a16:rowId xmlns:a16="http://schemas.microsoft.com/office/drawing/2014/main" val="4129459152"/>
                  </a:ext>
                </a:extLst>
              </a:tr>
              <a:tr h="700018">
                <a:tc>
                  <a:txBody>
                    <a:bodyPr/>
                    <a:lstStyle/>
                    <a:p>
                      <a:r>
                        <a:rPr lang="en-US" sz="2000" b="1" dirty="0">
                          <a:solidFill>
                            <a:schemeClr val="tx1"/>
                          </a:solidFill>
                        </a:rPr>
                        <a:t>Portrayal of Jesus</a:t>
                      </a:r>
                    </a:p>
                  </a:txBody>
                  <a:tcPr/>
                </a:tc>
                <a:tc>
                  <a:txBody>
                    <a:bodyPr/>
                    <a:lstStyle/>
                    <a:p>
                      <a:r>
                        <a:rPr lang="en-US" sz="2000" b="1" dirty="0">
                          <a:solidFill>
                            <a:schemeClr val="tx1"/>
                          </a:solidFill>
                        </a:rPr>
                        <a:t>Messianic King</a:t>
                      </a:r>
                    </a:p>
                  </a:txBody>
                  <a:tcPr/>
                </a:tc>
                <a:tc>
                  <a:txBody>
                    <a:bodyPr/>
                    <a:lstStyle/>
                    <a:p>
                      <a:r>
                        <a:rPr lang="en-US" sz="2000" b="1" dirty="0">
                          <a:solidFill>
                            <a:schemeClr val="tx1"/>
                          </a:solidFill>
                        </a:rPr>
                        <a:t>Suffering servant</a:t>
                      </a:r>
                    </a:p>
                  </a:txBody>
                  <a:tcPr/>
                </a:tc>
                <a:tc>
                  <a:txBody>
                    <a:bodyPr/>
                    <a:lstStyle/>
                    <a:p>
                      <a:r>
                        <a:rPr lang="en-US" sz="2000" b="1" dirty="0">
                          <a:solidFill>
                            <a:schemeClr val="tx1"/>
                          </a:solidFill>
                        </a:rPr>
                        <a:t>Son of Man</a:t>
                      </a:r>
                    </a:p>
                  </a:txBody>
                  <a:tcPr/>
                </a:tc>
                <a:tc>
                  <a:txBody>
                    <a:bodyPr/>
                    <a:lstStyle/>
                    <a:p>
                      <a:r>
                        <a:rPr lang="en-US" sz="2000" b="1" dirty="0">
                          <a:solidFill>
                            <a:schemeClr val="tx1"/>
                          </a:solidFill>
                        </a:rPr>
                        <a:t>Son of God</a:t>
                      </a:r>
                    </a:p>
                  </a:txBody>
                  <a:tcPr/>
                </a:tc>
                <a:extLst>
                  <a:ext uri="{0D108BD9-81ED-4DB2-BD59-A6C34878D82A}">
                    <a16:rowId xmlns:a16="http://schemas.microsoft.com/office/drawing/2014/main" val="1411457281"/>
                  </a:ext>
                </a:extLst>
              </a:tr>
              <a:tr h="977086">
                <a:tc>
                  <a:txBody>
                    <a:bodyPr/>
                    <a:lstStyle/>
                    <a:p>
                      <a:r>
                        <a:rPr lang="en-US" sz="2000" b="1" dirty="0">
                          <a:solidFill>
                            <a:schemeClr val="tx1"/>
                          </a:solidFill>
                        </a:rPr>
                        <a:t>Primary Recipients</a:t>
                      </a:r>
                    </a:p>
                  </a:txBody>
                  <a:tcPr/>
                </a:tc>
                <a:tc>
                  <a:txBody>
                    <a:bodyPr/>
                    <a:lstStyle/>
                    <a:p>
                      <a:r>
                        <a:rPr lang="en-US" sz="2000" b="1" dirty="0">
                          <a:solidFill>
                            <a:schemeClr val="tx1"/>
                          </a:solidFill>
                        </a:rPr>
                        <a:t>Jews</a:t>
                      </a:r>
                    </a:p>
                  </a:txBody>
                  <a:tcPr/>
                </a:tc>
                <a:tc>
                  <a:txBody>
                    <a:bodyPr/>
                    <a:lstStyle/>
                    <a:p>
                      <a:r>
                        <a:rPr lang="en-US" sz="2000" b="1" dirty="0">
                          <a:solidFill>
                            <a:schemeClr val="tx1"/>
                          </a:solidFill>
                        </a:rPr>
                        <a:t>Romans</a:t>
                      </a:r>
                    </a:p>
                  </a:txBody>
                  <a:tcPr/>
                </a:tc>
                <a:tc>
                  <a:txBody>
                    <a:bodyPr/>
                    <a:lstStyle/>
                    <a:p>
                      <a:r>
                        <a:rPr lang="en-US" sz="2000" b="1" dirty="0">
                          <a:solidFill>
                            <a:schemeClr val="tx1"/>
                          </a:solidFill>
                        </a:rPr>
                        <a:t>Theophilus - Greeks</a:t>
                      </a:r>
                    </a:p>
                  </a:txBody>
                  <a:tcPr/>
                </a:tc>
                <a:tc>
                  <a:txBody>
                    <a:bodyPr/>
                    <a:lstStyle/>
                    <a:p>
                      <a:r>
                        <a:rPr lang="en-US" sz="2000" b="1" dirty="0">
                          <a:solidFill>
                            <a:schemeClr val="tx1"/>
                          </a:solidFill>
                        </a:rPr>
                        <a:t>All people</a:t>
                      </a:r>
                    </a:p>
                  </a:txBody>
                  <a:tcPr/>
                </a:tc>
                <a:extLst>
                  <a:ext uri="{0D108BD9-81ED-4DB2-BD59-A6C34878D82A}">
                    <a16:rowId xmlns:a16="http://schemas.microsoft.com/office/drawing/2014/main" val="3686256010"/>
                  </a:ext>
                </a:extLst>
              </a:tr>
              <a:tr h="2782365">
                <a:tc>
                  <a:txBody>
                    <a:bodyPr/>
                    <a:lstStyle/>
                    <a:p>
                      <a:r>
                        <a:rPr lang="en-US" sz="2000" b="1" dirty="0">
                          <a:solidFill>
                            <a:schemeClr val="tx1"/>
                          </a:solidFill>
                        </a:rPr>
                        <a:t>Primary Purpose</a:t>
                      </a:r>
                    </a:p>
                  </a:txBody>
                  <a:tcPr/>
                </a:tc>
                <a:tc>
                  <a:txBody>
                    <a:bodyPr/>
                    <a:lstStyle/>
                    <a:p>
                      <a:r>
                        <a:rPr lang="en-US" sz="2000" b="1" dirty="0">
                          <a:solidFill>
                            <a:schemeClr val="tx1"/>
                          </a:solidFill>
                        </a:rPr>
                        <a:t>Show Jesus as Israel’s long-awaited Messiah</a:t>
                      </a:r>
                    </a:p>
                  </a:txBody>
                  <a:tcPr/>
                </a:tc>
                <a:tc>
                  <a:txBody>
                    <a:bodyPr/>
                    <a:lstStyle/>
                    <a:p>
                      <a:r>
                        <a:rPr lang="en-US" sz="2000" b="1" dirty="0">
                          <a:solidFill>
                            <a:schemeClr val="tx1"/>
                          </a:solidFill>
                        </a:rPr>
                        <a:t>Strengthen Suffering believers by focusing on the suffering - yet trium-</a:t>
                      </a:r>
                    </a:p>
                    <a:p>
                      <a:r>
                        <a:rPr lang="en-US" sz="2000" b="1" dirty="0">
                          <a:solidFill>
                            <a:schemeClr val="tx1"/>
                          </a:solidFill>
                        </a:rPr>
                        <a:t>phant Savior</a:t>
                      </a:r>
                    </a:p>
                  </a:txBody>
                  <a:tcPr/>
                </a:tc>
                <a:tc>
                  <a:txBody>
                    <a:bodyPr/>
                    <a:lstStyle/>
                    <a:p>
                      <a:r>
                        <a:rPr lang="en-US" sz="2000" b="1" dirty="0">
                          <a:solidFill>
                            <a:schemeClr val="tx1"/>
                          </a:solidFill>
                        </a:rPr>
                        <a:t>Provide a warm, human portrait of the Savior of the whole world</a:t>
                      </a:r>
                    </a:p>
                  </a:txBody>
                  <a:tcPr/>
                </a:tc>
                <a:tc>
                  <a:txBody>
                    <a:bodyPr/>
                    <a:lstStyle/>
                    <a:p>
                      <a:r>
                        <a:rPr lang="en-US" sz="2000" b="1" dirty="0">
                          <a:solidFill>
                            <a:schemeClr val="tx1"/>
                          </a:solidFill>
                        </a:rPr>
                        <a:t>Encourage belief in the eternal Son of God</a:t>
                      </a:r>
                    </a:p>
                  </a:txBody>
                  <a:tcPr/>
                </a:tc>
                <a:extLst>
                  <a:ext uri="{0D108BD9-81ED-4DB2-BD59-A6C34878D82A}">
                    <a16:rowId xmlns:a16="http://schemas.microsoft.com/office/drawing/2014/main" val="2172758045"/>
                  </a:ext>
                </a:extLst>
              </a:tr>
              <a:tr h="993701">
                <a:tc>
                  <a:txBody>
                    <a:bodyPr/>
                    <a:lstStyle/>
                    <a:p>
                      <a:r>
                        <a:rPr lang="en-US" sz="2000" b="1" dirty="0">
                          <a:solidFill>
                            <a:schemeClr val="tx1"/>
                          </a:solidFill>
                        </a:rPr>
                        <a:t>Probable Written Order</a:t>
                      </a:r>
                    </a:p>
                  </a:txBody>
                  <a:tcPr/>
                </a:tc>
                <a:tc>
                  <a:txBody>
                    <a:bodyPr/>
                    <a:lstStyle/>
                    <a:p>
                      <a:r>
                        <a:rPr lang="en-US" sz="2000" b="1" dirty="0">
                          <a:solidFill>
                            <a:schemeClr val="tx1"/>
                          </a:solidFill>
                        </a:rPr>
                        <a:t>Second</a:t>
                      </a:r>
                    </a:p>
                  </a:txBody>
                  <a:tcPr/>
                </a:tc>
                <a:tc>
                  <a:txBody>
                    <a:bodyPr/>
                    <a:lstStyle/>
                    <a:p>
                      <a:r>
                        <a:rPr lang="en-US" sz="2000" b="1" dirty="0">
                          <a:solidFill>
                            <a:schemeClr val="tx1"/>
                          </a:solidFill>
                        </a:rPr>
                        <a:t>First</a:t>
                      </a:r>
                    </a:p>
                  </a:txBody>
                  <a:tcPr/>
                </a:tc>
                <a:tc>
                  <a:txBody>
                    <a:bodyPr/>
                    <a:lstStyle/>
                    <a:p>
                      <a:r>
                        <a:rPr lang="en-US" sz="2000" b="1" dirty="0">
                          <a:solidFill>
                            <a:schemeClr val="tx1"/>
                          </a:solidFill>
                        </a:rPr>
                        <a:t>Third</a:t>
                      </a:r>
                    </a:p>
                  </a:txBody>
                  <a:tcPr/>
                </a:tc>
                <a:tc>
                  <a:txBody>
                    <a:bodyPr/>
                    <a:lstStyle/>
                    <a:p>
                      <a:r>
                        <a:rPr lang="en-US" sz="2000" b="1" dirty="0">
                          <a:solidFill>
                            <a:schemeClr val="tx1"/>
                          </a:solidFill>
                        </a:rPr>
                        <a:t>Fourth</a:t>
                      </a:r>
                    </a:p>
                  </a:txBody>
                  <a:tcPr/>
                </a:tc>
                <a:extLst>
                  <a:ext uri="{0D108BD9-81ED-4DB2-BD59-A6C34878D82A}">
                    <a16:rowId xmlns:a16="http://schemas.microsoft.com/office/drawing/2014/main" val="3030016691"/>
                  </a:ext>
                </a:extLst>
              </a:tr>
              <a:tr h="700018">
                <a:tc>
                  <a:txBody>
                    <a:bodyPr/>
                    <a:lstStyle/>
                    <a:p>
                      <a:r>
                        <a:rPr lang="en-US" sz="2000" b="1" dirty="0">
                          <a:solidFill>
                            <a:schemeClr val="tx1"/>
                          </a:solidFill>
                        </a:rPr>
                        <a:t>Unique Material</a:t>
                      </a:r>
                    </a:p>
                  </a:txBody>
                  <a:tcPr/>
                </a:tc>
                <a:tc>
                  <a:txBody>
                    <a:bodyPr/>
                    <a:lstStyle/>
                    <a:p>
                      <a:r>
                        <a:rPr lang="en-US" sz="2000" b="1" dirty="0">
                          <a:solidFill>
                            <a:schemeClr val="tx1"/>
                          </a:solidFill>
                        </a:rPr>
                        <a:t>42%</a:t>
                      </a:r>
                    </a:p>
                  </a:txBody>
                  <a:tcPr/>
                </a:tc>
                <a:tc>
                  <a:txBody>
                    <a:bodyPr/>
                    <a:lstStyle/>
                    <a:p>
                      <a:r>
                        <a:rPr lang="en-US" sz="2000" b="1" dirty="0">
                          <a:solidFill>
                            <a:schemeClr val="tx1"/>
                          </a:solidFill>
                        </a:rPr>
                        <a:t>7%</a:t>
                      </a:r>
                    </a:p>
                  </a:txBody>
                  <a:tcPr/>
                </a:tc>
                <a:tc>
                  <a:txBody>
                    <a:bodyPr/>
                    <a:lstStyle/>
                    <a:p>
                      <a:r>
                        <a:rPr lang="en-US" sz="2000" b="1" dirty="0">
                          <a:solidFill>
                            <a:schemeClr val="tx1"/>
                          </a:solidFill>
                        </a:rPr>
                        <a:t>59%</a:t>
                      </a:r>
                    </a:p>
                  </a:txBody>
                  <a:tcPr/>
                </a:tc>
                <a:tc>
                  <a:txBody>
                    <a:bodyPr/>
                    <a:lstStyle/>
                    <a:p>
                      <a:r>
                        <a:rPr lang="en-US" sz="2000" b="1" dirty="0">
                          <a:solidFill>
                            <a:schemeClr val="tx1"/>
                          </a:solidFill>
                        </a:rPr>
                        <a:t>92%</a:t>
                      </a:r>
                    </a:p>
                  </a:txBody>
                  <a:tcPr/>
                </a:tc>
                <a:extLst>
                  <a:ext uri="{0D108BD9-81ED-4DB2-BD59-A6C34878D82A}">
                    <a16:rowId xmlns:a16="http://schemas.microsoft.com/office/drawing/2014/main" val="2641175560"/>
                  </a:ext>
                </a:extLst>
              </a:tr>
            </a:tbl>
          </a:graphicData>
        </a:graphic>
      </p:graphicFrame>
    </p:spTree>
    <p:extLst>
      <p:ext uri="{BB962C8B-B14F-4D97-AF65-F5344CB8AC3E}">
        <p14:creationId xmlns:p14="http://schemas.microsoft.com/office/powerpoint/2010/main" val="18736870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3E2BDFEB-E2FB-FA4D-91D2-63629F2F71E0}"/>
              </a:ext>
            </a:extLst>
          </p:cNvPr>
          <p:cNvGraphicFramePr>
            <a:graphicFrameLocks noGrp="1"/>
          </p:cNvGraphicFramePr>
          <p:nvPr>
            <p:extLst>
              <p:ext uri="{D42A27DB-BD31-4B8C-83A1-F6EECF244321}">
                <p14:modId xmlns:p14="http://schemas.microsoft.com/office/powerpoint/2010/main" val="3030884043"/>
              </p:ext>
            </p:extLst>
          </p:nvPr>
        </p:nvGraphicFramePr>
        <p:xfrm>
          <a:off x="0" y="0"/>
          <a:ext cx="9144000" cy="6858000"/>
        </p:xfrm>
        <a:graphic>
          <a:graphicData uri="http://schemas.openxmlformats.org/drawingml/2006/table">
            <a:tbl>
              <a:tblPr firstRow="1" bandRow="1">
                <a:tableStyleId>{073A0DAA-6AF3-43AB-8588-CEC1D06C72B9}</a:tableStyleId>
              </a:tblPr>
              <a:tblGrid>
                <a:gridCol w="2286000">
                  <a:extLst>
                    <a:ext uri="{9D8B030D-6E8A-4147-A177-3AD203B41FA5}">
                      <a16:colId xmlns:a16="http://schemas.microsoft.com/office/drawing/2014/main" val="1299107133"/>
                    </a:ext>
                  </a:extLst>
                </a:gridCol>
                <a:gridCol w="2362200">
                  <a:extLst>
                    <a:ext uri="{9D8B030D-6E8A-4147-A177-3AD203B41FA5}">
                      <a16:colId xmlns:a16="http://schemas.microsoft.com/office/drawing/2014/main" val="454968202"/>
                    </a:ext>
                  </a:extLst>
                </a:gridCol>
                <a:gridCol w="2362200">
                  <a:extLst>
                    <a:ext uri="{9D8B030D-6E8A-4147-A177-3AD203B41FA5}">
                      <a16:colId xmlns:a16="http://schemas.microsoft.com/office/drawing/2014/main" val="1306790294"/>
                    </a:ext>
                  </a:extLst>
                </a:gridCol>
                <a:gridCol w="2133600">
                  <a:extLst>
                    <a:ext uri="{9D8B030D-6E8A-4147-A177-3AD203B41FA5}">
                      <a16:colId xmlns:a16="http://schemas.microsoft.com/office/drawing/2014/main" val="908226108"/>
                    </a:ext>
                  </a:extLst>
                </a:gridCol>
              </a:tblGrid>
              <a:tr h="391426">
                <a:tc>
                  <a:txBody>
                    <a:bodyPr/>
                    <a:lstStyle/>
                    <a:p>
                      <a:r>
                        <a:rPr lang="en-US" dirty="0"/>
                        <a:t>Matthew </a:t>
                      </a:r>
                    </a:p>
                  </a:txBody>
                  <a:tcPr/>
                </a:tc>
                <a:tc>
                  <a:txBody>
                    <a:bodyPr/>
                    <a:lstStyle/>
                    <a:p>
                      <a:r>
                        <a:rPr lang="en-US" dirty="0"/>
                        <a:t>Mark</a:t>
                      </a:r>
                    </a:p>
                  </a:txBody>
                  <a:tcPr/>
                </a:tc>
                <a:tc>
                  <a:txBody>
                    <a:bodyPr/>
                    <a:lstStyle/>
                    <a:p>
                      <a:r>
                        <a:rPr lang="en-US" dirty="0"/>
                        <a:t>Luke </a:t>
                      </a:r>
                    </a:p>
                  </a:txBody>
                  <a:tcPr/>
                </a:tc>
                <a:tc>
                  <a:txBody>
                    <a:bodyPr/>
                    <a:lstStyle/>
                    <a:p>
                      <a:r>
                        <a:rPr lang="en-US" dirty="0"/>
                        <a:t>John</a:t>
                      </a:r>
                    </a:p>
                  </a:txBody>
                  <a:tcPr/>
                </a:tc>
                <a:extLst>
                  <a:ext uri="{0D108BD9-81ED-4DB2-BD59-A6C34878D82A}">
                    <a16:rowId xmlns:a16="http://schemas.microsoft.com/office/drawing/2014/main" val="1714069702"/>
                  </a:ext>
                </a:extLst>
              </a:tr>
              <a:tr h="6466574">
                <a:tc>
                  <a:txBody>
                    <a:bodyPr/>
                    <a:lstStyle/>
                    <a:p>
                      <a:r>
                        <a:rPr lang="en-US" dirty="0"/>
                        <a:t>Matthew addressed his account primarily to the Jews.  He often speaks about the kingdom of heaven and applies Old Testament prophecies to different events affirming “that it might be fulfilled which was spoken.”  Matthew begins his account identifying Jesus as the “son of David, the son of Abraham,” a lineage that was essential for the Jews to prove He is the true Messiah who has promised to come.  </a:t>
                      </a:r>
                      <a:r>
                        <a:rPr lang="en-US" b="1" dirty="0"/>
                        <a:t>Matthew characterizes Jesus  as Israel’s “King</a:t>
                      </a:r>
                      <a:r>
                        <a:rPr lang="en-US" dirty="0"/>
                        <a:t>”</a:t>
                      </a:r>
                    </a:p>
                  </a:txBody>
                  <a:tcPr>
                    <a:solidFill>
                      <a:srgbClr val="FFFF00"/>
                    </a:solidFill>
                  </a:tcPr>
                </a:tc>
                <a:tc>
                  <a:txBody>
                    <a:bodyPr/>
                    <a:lstStyle/>
                    <a:p>
                      <a:r>
                        <a:rPr lang="en-US" dirty="0"/>
                        <a:t>Mark addressed his account primarily to the Romans.  Gentiles would have been unfamiliar with the Old Testament, thus a different approach was essential for them.  Rome was the capital of a world empire, and its citizens were a people who understood power and authority.  Mark is distinctively the Gospel of what Jesus did as he records many of the miracles of Jesus which proved His superhuman power. </a:t>
                      </a:r>
                      <a:r>
                        <a:rPr lang="en-US" b="1" dirty="0"/>
                        <a:t>Mark characterizes Jesus  as Jehovah’s “Servant.”</a:t>
                      </a:r>
                    </a:p>
                  </a:txBody>
                  <a:tcPr/>
                </a:tc>
                <a:tc>
                  <a:txBody>
                    <a:bodyPr/>
                    <a:lstStyle/>
                    <a:p>
                      <a:r>
                        <a:rPr lang="en-US" dirty="0"/>
                        <a:t>Luke addressed his account primarily to the Greeks.  Greek civilization represented culture, philosophy, wisdom, and education.  In order to appeal to this mind Luke wrote the most complete and orderly account of the life of Christ.  Whereas Matthew traced the lineage of Jesus only to Abraham, Luke traced it to Adam in presenting Christ as a world-wide Savior who lived upon the earth as the Son of Man  as well as the Son of God</a:t>
                      </a:r>
                      <a:r>
                        <a:rPr lang="en-US" b="1" dirty="0"/>
                        <a:t>.  In Luke He is the perfect “Man.”</a:t>
                      </a:r>
                    </a:p>
                  </a:txBody>
                  <a:tcPr/>
                </a:tc>
                <a:tc>
                  <a:txBody>
                    <a:bodyPr/>
                    <a:lstStyle/>
                    <a:p>
                      <a:r>
                        <a:rPr lang="en-US" dirty="0"/>
                        <a:t>John’s account is often called the “Universal Gospel” because it is written in a manner that challenges both Jew or Gentile to believe in Jesus and be saved or to reject Him and perish.  He gave no human genealogy but began with the affirmation that He is “God” (John 1:1-3).  This account then closes with the stated purpose for its writing: “that ye might believe” (John 20:31</a:t>
                      </a:r>
                      <a:r>
                        <a:rPr lang="en-US" b="1" dirty="0"/>
                        <a:t>).   In John He is “deity.”  </a:t>
                      </a:r>
                    </a:p>
                  </a:txBody>
                  <a:tcPr/>
                </a:tc>
                <a:extLst>
                  <a:ext uri="{0D108BD9-81ED-4DB2-BD59-A6C34878D82A}">
                    <a16:rowId xmlns:a16="http://schemas.microsoft.com/office/drawing/2014/main" val="3968236181"/>
                  </a:ext>
                </a:extLst>
              </a:tr>
            </a:tbl>
          </a:graphicData>
        </a:graphic>
      </p:graphicFrame>
    </p:spTree>
    <p:extLst>
      <p:ext uri="{BB962C8B-B14F-4D97-AF65-F5344CB8AC3E}">
        <p14:creationId xmlns:p14="http://schemas.microsoft.com/office/powerpoint/2010/main" val="2122300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2DC0E-D128-2741-A12D-DDD60FDDE9B2}"/>
              </a:ext>
            </a:extLst>
          </p:cNvPr>
          <p:cNvSpPr>
            <a:spLocks noGrp="1"/>
          </p:cNvSpPr>
          <p:nvPr>
            <p:ph type="title"/>
          </p:nvPr>
        </p:nvSpPr>
        <p:spPr/>
        <p:txBody>
          <a:bodyPr/>
          <a:lstStyle/>
          <a:p>
            <a:r>
              <a:rPr lang="en-US" dirty="0"/>
              <a:t>Who wrote the book?</a:t>
            </a:r>
          </a:p>
        </p:txBody>
      </p:sp>
      <p:sp>
        <p:nvSpPr>
          <p:cNvPr id="3" name="Content Placeholder 2">
            <a:extLst>
              <a:ext uri="{FF2B5EF4-FFF2-40B4-BE49-F238E27FC236}">
                <a16:creationId xmlns:a16="http://schemas.microsoft.com/office/drawing/2014/main" id="{54FC20C7-BE8F-C442-833E-29D3D539F102}"/>
              </a:ext>
            </a:extLst>
          </p:cNvPr>
          <p:cNvSpPr>
            <a:spLocks noGrp="1"/>
          </p:cNvSpPr>
          <p:nvPr>
            <p:ph idx="1"/>
          </p:nvPr>
        </p:nvSpPr>
        <p:spPr>
          <a:xfrm>
            <a:off x="152400" y="1600200"/>
            <a:ext cx="8839200" cy="5102352"/>
          </a:xfrm>
        </p:spPr>
        <p:txBody>
          <a:bodyPr>
            <a:normAutofit/>
          </a:bodyPr>
          <a:lstStyle/>
          <a:p>
            <a:pPr marL="118872" indent="0">
              <a:buNone/>
            </a:pPr>
            <a:r>
              <a:rPr lang="en-US" sz="2100" dirty="0"/>
              <a:t>While Matthew did not sign his own name to “his” gospel, the early church uniformly attested to the apostle’s authorship of the book. He addressed his book primarily to the Jews.  As early as AD 140, a Christian named Papias wrote that Matthew had compiled the sayings of the Lord in Hebrew (presumably before Matthew translated them into Greek for a larger audience).</a:t>
            </a:r>
          </a:p>
          <a:p>
            <a:pPr marL="118872" indent="0">
              <a:buNone/>
            </a:pPr>
            <a:endParaRPr lang="en-US" sz="2100" dirty="0"/>
          </a:p>
          <a:p>
            <a:pPr marL="118872" indent="0">
              <a:buNone/>
            </a:pPr>
            <a:r>
              <a:rPr lang="en-US" sz="2100" dirty="0"/>
              <a:t>Matthew’s name appears in all the biblical lists of the twelve apostles, though Mark and Luke refer to him as Levi. His history as a tax collector distinguished him from the other apostles, and immediately after his call to follow Jesus—an event he recorded in Matthew 9:9—Matthew hosted a feast for Jesus in his home with an invitation list made up of Matthew’s sinful friends. Apparently, Matthew did not think it odd that Jesus and he would associate with the sinful and downtrodden of society.</a:t>
            </a:r>
          </a:p>
          <a:p>
            <a:pPr marL="118872" indent="0">
              <a:buNone/>
            </a:pPr>
            <a:endParaRPr lang="en-US" sz="2100" dirty="0"/>
          </a:p>
          <a:p>
            <a:pPr marL="118872" indent="0">
              <a:buNone/>
            </a:pPr>
            <a:endParaRPr lang="en-US" sz="2100" dirty="0"/>
          </a:p>
        </p:txBody>
      </p:sp>
    </p:spTree>
    <p:extLst>
      <p:ext uri="{BB962C8B-B14F-4D97-AF65-F5344CB8AC3E}">
        <p14:creationId xmlns:p14="http://schemas.microsoft.com/office/powerpoint/2010/main" val="3071321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2DC0E-D128-2741-A12D-DDD60FDDE9B2}"/>
              </a:ext>
            </a:extLst>
          </p:cNvPr>
          <p:cNvSpPr>
            <a:spLocks noGrp="1"/>
          </p:cNvSpPr>
          <p:nvPr>
            <p:ph type="title"/>
          </p:nvPr>
        </p:nvSpPr>
        <p:spPr/>
        <p:txBody>
          <a:bodyPr>
            <a:normAutofit fontScale="90000"/>
          </a:bodyPr>
          <a:lstStyle/>
          <a:p>
            <a:br>
              <a:rPr lang="en-US" dirty="0"/>
            </a:br>
            <a:r>
              <a:rPr lang="en-US" dirty="0"/>
              <a:t>Where are we?</a:t>
            </a:r>
            <a:br>
              <a:rPr lang="en-US" dirty="0"/>
            </a:br>
            <a:endParaRPr lang="en-US" dirty="0"/>
          </a:p>
        </p:txBody>
      </p:sp>
      <p:sp>
        <p:nvSpPr>
          <p:cNvPr id="3" name="Content Placeholder 2">
            <a:extLst>
              <a:ext uri="{FF2B5EF4-FFF2-40B4-BE49-F238E27FC236}">
                <a16:creationId xmlns:a16="http://schemas.microsoft.com/office/drawing/2014/main" id="{54FC20C7-BE8F-C442-833E-29D3D539F102}"/>
              </a:ext>
            </a:extLst>
          </p:cNvPr>
          <p:cNvSpPr>
            <a:spLocks noGrp="1"/>
          </p:cNvSpPr>
          <p:nvPr>
            <p:ph idx="1"/>
          </p:nvPr>
        </p:nvSpPr>
        <p:spPr>
          <a:xfrm>
            <a:off x="152400" y="1600200"/>
            <a:ext cx="8839200" cy="5102352"/>
          </a:xfrm>
        </p:spPr>
        <p:txBody>
          <a:bodyPr>
            <a:normAutofit/>
          </a:bodyPr>
          <a:lstStyle/>
          <a:p>
            <a:pPr marL="118872" indent="0">
              <a:buNone/>
            </a:pPr>
            <a:r>
              <a:rPr lang="en-US" sz="2100" dirty="0"/>
              <a:t>Matthew is the most Jewish-centric of the four gospels. The apostle regularly invoked the writings of the Old Testament prophets in an effort to illustrate Jesus’s identity as Israel’s long-awaited Messiah.</a:t>
            </a:r>
          </a:p>
          <a:p>
            <a:pPr marL="118872" indent="0">
              <a:buNone/>
            </a:pPr>
            <a:endParaRPr lang="en-US" sz="2100" dirty="0"/>
          </a:p>
          <a:p>
            <a:pPr marL="118872" indent="0">
              <a:buNone/>
            </a:pPr>
            <a:r>
              <a:rPr lang="en-US" sz="2100" dirty="0"/>
              <a:t>However, the gospel of Matthew has been notoriously difficult to date. Several factors speak to a date ranging from AD 60–65. First of all, the book makes no mention of the destruction of the temple, an event which occurred in AD 70. Such a cataclysmic event likely would have received some comment, particularly in a book so clearly influenced by Judaism. The largely Jewish character of the book also suggests it was written at a time when much of the evangelism by Christians was directed more exclusively at Jews, something that became less and less common as the decades passed. Finally, many scholars believe Mark to have been the first gospel composed, making it most probable that Matthew was written soon after.</a:t>
            </a:r>
          </a:p>
        </p:txBody>
      </p:sp>
    </p:spTree>
    <p:extLst>
      <p:ext uri="{BB962C8B-B14F-4D97-AF65-F5344CB8AC3E}">
        <p14:creationId xmlns:p14="http://schemas.microsoft.com/office/powerpoint/2010/main" val="3105336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2DC0E-D128-2741-A12D-DDD60FDDE9B2}"/>
              </a:ext>
            </a:extLst>
          </p:cNvPr>
          <p:cNvSpPr>
            <a:spLocks noGrp="1"/>
          </p:cNvSpPr>
          <p:nvPr>
            <p:ph type="title"/>
          </p:nvPr>
        </p:nvSpPr>
        <p:spPr/>
        <p:txBody>
          <a:bodyPr>
            <a:normAutofit fontScale="90000"/>
          </a:bodyPr>
          <a:lstStyle/>
          <a:p>
            <a:br>
              <a:rPr lang="en-US" dirty="0"/>
            </a:br>
            <a:br>
              <a:rPr lang="en-US" dirty="0"/>
            </a:br>
            <a:r>
              <a:rPr lang="en-US" dirty="0"/>
              <a:t>Why is Matthew so important?</a:t>
            </a:r>
            <a:br>
              <a:rPr lang="en-US" dirty="0"/>
            </a:br>
            <a:br>
              <a:rPr lang="en-US" dirty="0"/>
            </a:br>
            <a:endParaRPr lang="en-US" dirty="0"/>
          </a:p>
        </p:txBody>
      </p:sp>
      <p:sp>
        <p:nvSpPr>
          <p:cNvPr id="3" name="Content Placeholder 2">
            <a:extLst>
              <a:ext uri="{FF2B5EF4-FFF2-40B4-BE49-F238E27FC236}">
                <a16:creationId xmlns:a16="http://schemas.microsoft.com/office/drawing/2014/main" id="{54FC20C7-BE8F-C442-833E-29D3D539F102}"/>
              </a:ext>
            </a:extLst>
          </p:cNvPr>
          <p:cNvSpPr>
            <a:spLocks noGrp="1"/>
          </p:cNvSpPr>
          <p:nvPr>
            <p:ph idx="1"/>
          </p:nvPr>
        </p:nvSpPr>
        <p:spPr>
          <a:xfrm>
            <a:off x="152400" y="1600200"/>
            <a:ext cx="8839200" cy="5102352"/>
          </a:xfrm>
        </p:spPr>
        <p:txBody>
          <a:bodyPr>
            <a:normAutofit fontScale="92500"/>
          </a:bodyPr>
          <a:lstStyle/>
          <a:p>
            <a:pPr marL="118872" indent="0">
              <a:buNone/>
            </a:pPr>
            <a:r>
              <a:rPr lang="en-US" sz="2200" dirty="0"/>
              <a:t>The apostle Matthew, a Jew himself, offered a decidedly Jewish perspective on the ministry of Jesus. He included more than fifty direct citations—and even more indirect allusions—from the Old Testament. This exceeds any of the other gospels and indicates that Matthew had the Jewish population in mind when he sat down to write. Matthew’s extensive connections between Jesus and the Old Testament provide ample prophetic evidence for Jesus’s ministry but also give contemporary readers a glimpse into how first-century readers approached the Old Testament with a Christ-centered mind-set.</a:t>
            </a:r>
          </a:p>
          <a:p>
            <a:pPr marL="118872" indent="0">
              <a:buNone/>
            </a:pPr>
            <a:endParaRPr lang="en-US" sz="2200" dirty="0"/>
          </a:p>
          <a:p>
            <a:pPr marL="118872" indent="0">
              <a:buNone/>
            </a:pPr>
            <a:r>
              <a:rPr lang="en-US" sz="2200" dirty="0"/>
              <a:t>“Matthew’s account is written to convince a Jew that Jesus is the Christ, the Son of God.  It is distinctly different from the other three accounts of the gospel of Jesus Christ in that Matthew emphasizes the fulfillment of prophecy and the kingdom of God. We suggest that the reader approach this study as if he were a Jew who is looking for the Messiah to come who must be convinced that Jesus fulfills what has been taught from the law and the prophets” - Harkrider, The Bible Speaks, Matthew, </a:t>
            </a:r>
            <a:r>
              <a:rPr lang="en-US" sz="2200" i="1" dirty="0"/>
              <a:t>page 7.  </a:t>
            </a:r>
          </a:p>
        </p:txBody>
      </p:sp>
    </p:spTree>
    <p:extLst>
      <p:ext uri="{BB962C8B-B14F-4D97-AF65-F5344CB8AC3E}">
        <p14:creationId xmlns:p14="http://schemas.microsoft.com/office/powerpoint/2010/main" val="3878279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Constant Sources Used for NT </a:t>
            </a:r>
          </a:p>
        </p:txBody>
      </p:sp>
      <p:sp>
        <p:nvSpPr>
          <p:cNvPr id="3" name="Subtitle 2"/>
          <p:cNvSpPr>
            <a:spLocks noGrp="1"/>
          </p:cNvSpPr>
          <p:nvPr>
            <p:ph idx="1"/>
          </p:nvPr>
        </p:nvSpPr>
        <p:spPr>
          <a:xfrm>
            <a:off x="228600" y="1676401"/>
            <a:ext cx="8458200" cy="4724400"/>
          </a:xfrm>
        </p:spPr>
        <p:txBody>
          <a:bodyPr>
            <a:normAutofit/>
          </a:bodyPr>
          <a:lstStyle/>
          <a:p>
            <a:r>
              <a:rPr lang="en-US" sz="2400" dirty="0"/>
              <a:t>Template - God’s Masterwork, Charles Swindoll</a:t>
            </a:r>
          </a:p>
          <a:p>
            <a:r>
              <a:rPr lang="en-US" sz="2400" dirty="0"/>
              <a:t>Workbook Commentary Series, Robert Harkrider</a:t>
            </a:r>
          </a:p>
          <a:p>
            <a:r>
              <a:rPr lang="en-US" sz="2400" dirty="0"/>
              <a:t>Truth for Today Commentary, different authors</a:t>
            </a:r>
          </a:p>
          <a:p>
            <a:r>
              <a:rPr lang="en-US" sz="2400" dirty="0"/>
              <a:t>Guardian of Truth Commentary, different authors</a:t>
            </a:r>
          </a:p>
          <a:p>
            <a:r>
              <a:rPr lang="en-US" sz="2400" dirty="0"/>
              <a:t>The New Testament, Book By Book, Roy Cogdill</a:t>
            </a:r>
          </a:p>
          <a:p>
            <a:r>
              <a:rPr lang="en-US" sz="2400" dirty="0"/>
              <a:t>Executable Outlines, Mark Copeland</a:t>
            </a:r>
          </a:p>
          <a:p>
            <a:r>
              <a:rPr lang="en-US" sz="2400" dirty="0"/>
              <a:t>The Narrated Bible, F. LaGard Smith</a:t>
            </a:r>
          </a:p>
          <a:p>
            <a:r>
              <a:rPr lang="en-US" sz="2400" dirty="0"/>
              <a:t>The Heart of New Testament History, H.I. Hester</a:t>
            </a:r>
          </a:p>
          <a:p>
            <a:endParaRPr lang="en-US" sz="2400" dirty="0"/>
          </a:p>
        </p:txBody>
      </p:sp>
    </p:spTree>
    <p:extLst>
      <p:ext uri="{BB962C8B-B14F-4D97-AF65-F5344CB8AC3E}">
        <p14:creationId xmlns:p14="http://schemas.microsoft.com/office/powerpoint/2010/main" val="12045342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2DC0E-D128-2741-A12D-DDD60FDDE9B2}"/>
              </a:ext>
            </a:extLst>
          </p:cNvPr>
          <p:cNvSpPr>
            <a:spLocks noGrp="1"/>
          </p:cNvSpPr>
          <p:nvPr>
            <p:ph type="title"/>
          </p:nvPr>
        </p:nvSpPr>
        <p:spPr/>
        <p:txBody>
          <a:bodyPr>
            <a:normAutofit fontScale="90000"/>
          </a:bodyPr>
          <a:lstStyle/>
          <a:p>
            <a:br>
              <a:rPr lang="en-US" dirty="0"/>
            </a:br>
            <a:br>
              <a:rPr lang="en-US" dirty="0"/>
            </a:br>
            <a:r>
              <a:rPr lang="en-US" dirty="0"/>
              <a:t>What's the point?</a:t>
            </a:r>
            <a:br>
              <a:rPr lang="en-US" dirty="0"/>
            </a:br>
            <a:br>
              <a:rPr lang="en-US" dirty="0"/>
            </a:br>
            <a:endParaRPr lang="en-US" dirty="0"/>
          </a:p>
        </p:txBody>
      </p:sp>
      <p:sp>
        <p:nvSpPr>
          <p:cNvPr id="3" name="Content Placeholder 2">
            <a:extLst>
              <a:ext uri="{FF2B5EF4-FFF2-40B4-BE49-F238E27FC236}">
                <a16:creationId xmlns:a16="http://schemas.microsoft.com/office/drawing/2014/main" id="{54FC20C7-BE8F-C442-833E-29D3D539F102}"/>
              </a:ext>
            </a:extLst>
          </p:cNvPr>
          <p:cNvSpPr>
            <a:spLocks noGrp="1"/>
          </p:cNvSpPr>
          <p:nvPr>
            <p:ph idx="1"/>
          </p:nvPr>
        </p:nvSpPr>
        <p:spPr>
          <a:xfrm>
            <a:off x="152400" y="1600200"/>
            <a:ext cx="8839200" cy="5102352"/>
          </a:xfrm>
        </p:spPr>
        <p:txBody>
          <a:bodyPr>
            <a:normAutofit/>
          </a:bodyPr>
          <a:lstStyle/>
          <a:p>
            <a:pPr marL="118872" indent="0">
              <a:buNone/>
            </a:pPr>
            <a:r>
              <a:rPr lang="en-US" sz="2200" dirty="0"/>
              <a:t>Matthew wrote his account of Jesus’s ministry to show that Jesus was and is indeed the King, Israel’s long-awaited Messiah. He reflected this concern in his opening line, “The record of the genealogy of Jesus the Messiah, the son of David, the son of Abraham” (1:1). From there, Matthew consistently took his readers back to the Old Testament, providing Old Testament testimony regarding the birth of Jesus, Bethlehem as the location of Jesus’s birth, the flight to Egypt, Herod’s slaughter of the infants, and the beginning of Jesus’s ministry. In a world where many in the Jewish community had claimed the role of Messiah for themselves, Matthew’s commitment to grounding the life of Jesus in the Old Testament raised Jesus above the multitude of these false messiahs. The apostle painted a portrait of our Lord that highlights His uniqueness among all others to ever walk this earth.</a:t>
            </a:r>
          </a:p>
        </p:txBody>
      </p:sp>
    </p:spTree>
    <p:extLst>
      <p:ext uri="{BB962C8B-B14F-4D97-AF65-F5344CB8AC3E}">
        <p14:creationId xmlns:p14="http://schemas.microsoft.com/office/powerpoint/2010/main" val="39588127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2DC0E-D128-2741-A12D-DDD60FDDE9B2}"/>
              </a:ext>
            </a:extLst>
          </p:cNvPr>
          <p:cNvSpPr>
            <a:spLocks noGrp="1"/>
          </p:cNvSpPr>
          <p:nvPr>
            <p:ph type="title"/>
          </p:nvPr>
        </p:nvSpPr>
        <p:spPr/>
        <p:txBody>
          <a:bodyPr>
            <a:normAutofit fontScale="90000"/>
          </a:bodyPr>
          <a:lstStyle/>
          <a:p>
            <a:br>
              <a:rPr lang="en-US" dirty="0"/>
            </a:br>
            <a:br>
              <a:rPr lang="en-US" dirty="0"/>
            </a:br>
            <a:r>
              <a:rPr lang="en-US" dirty="0"/>
              <a:t>How do I apply?</a:t>
            </a:r>
            <a:br>
              <a:rPr lang="en-US" dirty="0"/>
            </a:br>
            <a:br>
              <a:rPr lang="en-US" dirty="0"/>
            </a:br>
            <a:endParaRPr lang="en-US" dirty="0"/>
          </a:p>
        </p:txBody>
      </p:sp>
      <p:sp>
        <p:nvSpPr>
          <p:cNvPr id="3" name="Content Placeholder 2">
            <a:extLst>
              <a:ext uri="{FF2B5EF4-FFF2-40B4-BE49-F238E27FC236}">
                <a16:creationId xmlns:a16="http://schemas.microsoft.com/office/drawing/2014/main" id="{54FC20C7-BE8F-C442-833E-29D3D539F102}"/>
              </a:ext>
            </a:extLst>
          </p:cNvPr>
          <p:cNvSpPr>
            <a:spLocks noGrp="1"/>
          </p:cNvSpPr>
          <p:nvPr>
            <p:ph idx="1"/>
          </p:nvPr>
        </p:nvSpPr>
        <p:spPr>
          <a:xfrm>
            <a:off x="152400" y="1600200"/>
            <a:ext cx="8839200" cy="5102352"/>
          </a:xfrm>
        </p:spPr>
        <p:txBody>
          <a:bodyPr>
            <a:normAutofit fontScale="92500" lnSpcReduction="10000"/>
          </a:bodyPr>
          <a:lstStyle/>
          <a:p>
            <a:pPr marL="118872" indent="0">
              <a:buNone/>
            </a:pPr>
            <a:r>
              <a:rPr lang="en-US" sz="2200" dirty="0"/>
              <a:t>After enduring four hundred years of prophetic silence, God’s people must have wondered whether or not He had deserted them. After centuries of regular communication from God, the people found themselves without a genuine prophet or spokesman for God. However, the ministries of John and Jesus reminded God’s people that He had not forgotten them. God’s silence during that period was merely a precursor to pulling the linchpin of His redemptive plan. God hadn’t forgotten—He remembered His people. Matthew made that clear.</a:t>
            </a:r>
          </a:p>
          <a:p>
            <a:pPr marL="118872" indent="0">
              <a:buNone/>
            </a:pPr>
            <a:endParaRPr lang="en-US" sz="2200" dirty="0"/>
          </a:p>
          <a:p>
            <a:pPr marL="118872" indent="0">
              <a:buNone/>
            </a:pPr>
            <a:r>
              <a:rPr lang="en-US" sz="2200" dirty="0"/>
              <a:t>It was true then, and it is certainly true today. Do you ever feel as though God has deserted you or that He sits in silence in the face of your requests? As we read through the pages of Matthew, not only do we see Jesus Christ revealed as Israel’s King and Messiah, but His coming to earth as God in the flesh reminds us of His deep love for us. Now resurrected and ascended, the Lord Jesus will always be with us (Matthew 28:20).</a:t>
            </a:r>
          </a:p>
          <a:p>
            <a:pPr marL="118872" indent="0">
              <a:buNone/>
            </a:pPr>
            <a:endParaRPr lang="en-US" sz="2200" dirty="0"/>
          </a:p>
          <a:p>
            <a:pPr marL="118872" indent="0">
              <a:buNone/>
            </a:pPr>
            <a:r>
              <a:rPr lang="en-US" sz="2200" dirty="0"/>
              <a:t>Christ’s commission to His followers is still His mandate to us today: “Make disciples of all the nations” (Matthew 28:19). Christ’s work of building His church is the work He does through each of us.</a:t>
            </a:r>
          </a:p>
        </p:txBody>
      </p:sp>
    </p:spTree>
    <p:extLst>
      <p:ext uri="{BB962C8B-B14F-4D97-AF65-F5344CB8AC3E}">
        <p14:creationId xmlns:p14="http://schemas.microsoft.com/office/powerpoint/2010/main" val="3620574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9210F-73F1-B14F-BB59-6899456EE044}"/>
              </a:ext>
            </a:extLst>
          </p:cNvPr>
          <p:cNvSpPr>
            <a:spLocks noGrp="1"/>
          </p:cNvSpPr>
          <p:nvPr>
            <p:ph type="title"/>
          </p:nvPr>
        </p:nvSpPr>
        <p:spPr/>
        <p:txBody>
          <a:bodyPr/>
          <a:lstStyle/>
          <a:p>
            <a:r>
              <a:rPr lang="en-US" dirty="0"/>
              <a:t>Summation</a:t>
            </a:r>
          </a:p>
        </p:txBody>
      </p:sp>
      <p:sp>
        <p:nvSpPr>
          <p:cNvPr id="3" name="Content Placeholder 2">
            <a:extLst>
              <a:ext uri="{FF2B5EF4-FFF2-40B4-BE49-F238E27FC236}">
                <a16:creationId xmlns:a16="http://schemas.microsoft.com/office/drawing/2014/main" id="{A0EDDD41-8805-694C-B468-564EDD100330}"/>
              </a:ext>
            </a:extLst>
          </p:cNvPr>
          <p:cNvSpPr>
            <a:spLocks noGrp="1"/>
          </p:cNvSpPr>
          <p:nvPr>
            <p:ph idx="1"/>
          </p:nvPr>
        </p:nvSpPr>
        <p:spPr>
          <a:xfrm>
            <a:off x="152400" y="1524000"/>
            <a:ext cx="8839200" cy="5178552"/>
          </a:xfrm>
        </p:spPr>
        <p:txBody>
          <a:bodyPr>
            <a:normAutofit lnSpcReduction="10000"/>
          </a:bodyPr>
          <a:lstStyle/>
          <a:p>
            <a:pPr marL="118872" indent="0">
              <a:buNone/>
            </a:pPr>
            <a:r>
              <a:rPr lang="en-US" sz="2000" dirty="0"/>
              <a:t>“Luke is the most chronologically historical of the gospels.  It is addressed to Theophilus, a Greek.  Initially, it was apparently intended for him and for Hellenistic Christians in Asia and Europe.  In this first division of his two-part “Luke-Acts,” the author emphasized the “role-model” humanity of Jesus, and portrayed Christ as the “</a:t>
            </a:r>
            <a:r>
              <a:rPr lang="en-US" sz="2000" b="1" dirty="0"/>
              <a:t>Son of Man</a:t>
            </a:r>
            <a:r>
              <a:rPr lang="en-US" sz="2000" dirty="0"/>
              <a:t>,” a description which appears more than two dozen times in the gospel.” </a:t>
            </a:r>
            <a:br>
              <a:rPr lang="en-US" sz="2000" dirty="0"/>
            </a:br>
            <a:r>
              <a:rPr lang="en-US" sz="2000" dirty="0"/>
              <a:t>                                     </a:t>
            </a:r>
            <a:r>
              <a:rPr lang="en-US" sz="1800" dirty="0"/>
              <a:t>--- Colly Caldwell, Guardian of Truth Commentary, Luke, </a:t>
            </a:r>
            <a:r>
              <a:rPr lang="en-US" sz="1800" i="1" dirty="0"/>
              <a:t>page XV</a:t>
            </a:r>
            <a:r>
              <a:rPr lang="en-US" sz="1800" dirty="0"/>
              <a:t>.  </a:t>
            </a:r>
            <a:br>
              <a:rPr lang="en-US" sz="1800" dirty="0"/>
            </a:br>
            <a:endParaRPr lang="en-US" sz="1800" dirty="0"/>
          </a:p>
          <a:p>
            <a:pPr marL="118872" indent="0">
              <a:buNone/>
            </a:pPr>
            <a:r>
              <a:rPr lang="en-US" sz="2000" dirty="0"/>
              <a:t>”The great theme in the Book of Luke is the perfect Savior, Jesus Christ, for all mankind.  He was perfect in His humanity as he was in His Divinity.  That is seen in His relationship to His Eternal Father.  The Son of God entered human history as the perfect man, offered the perfect sacrifice for sin, and therefore provided the perfect Savior for humankind, identifying Himself as </a:t>
            </a:r>
            <a:r>
              <a:rPr lang="en-US" sz="2000" b="1" dirty="0"/>
              <a:t>THE SON OF MAN</a:t>
            </a:r>
            <a:r>
              <a:rPr lang="en-US" sz="2000" dirty="0"/>
              <a:t>.  That designation is not peculiar to the Gospel of Luke.  Because it is a term often used by Jesus, it is quoted numerous times in each of the four gospels…The ”Son of Man” title is used only by Jesus Himself (except for Acts 7:36)…He is never called the “Son of Man” by others.”  </a:t>
            </a:r>
            <a:r>
              <a:rPr lang="en-US" sz="1800" dirty="0"/>
              <a:t>--- Ibid, </a:t>
            </a:r>
            <a:r>
              <a:rPr lang="en-US" sz="1800" i="1" dirty="0"/>
              <a:t>page XXXIV and XXXV.  </a:t>
            </a:r>
            <a:endParaRPr lang="en-US" sz="1800" b="1" dirty="0"/>
          </a:p>
        </p:txBody>
      </p:sp>
    </p:spTree>
    <p:extLst>
      <p:ext uri="{BB962C8B-B14F-4D97-AF65-F5344CB8AC3E}">
        <p14:creationId xmlns:p14="http://schemas.microsoft.com/office/powerpoint/2010/main" val="3346029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EF39310-7C40-F343-A381-554FDBF47EE1}"/>
              </a:ext>
            </a:extLst>
          </p:cNvPr>
          <p:cNvSpPr/>
          <p:nvPr/>
        </p:nvSpPr>
        <p:spPr>
          <a:xfrm>
            <a:off x="533400" y="685800"/>
            <a:ext cx="8077200" cy="1938992"/>
          </a:xfrm>
          <a:prstGeom prst="rect">
            <a:avLst/>
          </a:prstGeom>
          <a:ln w="57150">
            <a:solidFill>
              <a:srgbClr val="FFC000"/>
            </a:solidFill>
          </a:ln>
        </p:spPr>
        <p:txBody>
          <a:bodyPr wrap="square">
            <a:spAutoFit/>
          </a:bodyPr>
          <a:lstStyle/>
          <a:p>
            <a:r>
              <a:rPr lang="en-US" sz="2400" dirty="0"/>
              <a:t>“When we turn to Matthew, we turn to the book which may well be called the most important single document of the Christian faith, for in it we have the fullest and the most systematic account of the life and the teachings of Jesus.” (William Barclay)</a:t>
            </a:r>
          </a:p>
        </p:txBody>
      </p:sp>
      <p:sp>
        <p:nvSpPr>
          <p:cNvPr id="3" name="TextBox 2">
            <a:extLst>
              <a:ext uri="{FF2B5EF4-FFF2-40B4-BE49-F238E27FC236}">
                <a16:creationId xmlns:a16="http://schemas.microsoft.com/office/drawing/2014/main" id="{0EF412EE-F0F0-4B48-8287-A7F67D83FD32}"/>
              </a:ext>
            </a:extLst>
          </p:cNvPr>
          <p:cNvSpPr txBox="1"/>
          <p:nvPr/>
        </p:nvSpPr>
        <p:spPr>
          <a:xfrm>
            <a:off x="533400" y="3200400"/>
            <a:ext cx="7848601" cy="1477328"/>
          </a:xfrm>
          <a:prstGeom prst="rect">
            <a:avLst/>
          </a:prstGeom>
          <a:noFill/>
          <a:ln w="57150">
            <a:solidFill>
              <a:srgbClr val="FFC000"/>
            </a:solidFill>
          </a:ln>
        </p:spPr>
        <p:txBody>
          <a:bodyPr wrap="square" rtlCol="0">
            <a:spAutoFit/>
          </a:bodyPr>
          <a:lstStyle/>
          <a:p>
            <a:r>
              <a:rPr lang="en-US" sz="2400" b="1" dirty="0"/>
              <a:t>The kingdom of heaven is of special emphasis in Matthew</a:t>
            </a:r>
            <a:r>
              <a:rPr lang="en-US" sz="2400" dirty="0"/>
              <a:t>:</a:t>
            </a:r>
          </a:p>
          <a:p>
            <a:pPr marL="342900" indent="-342900">
              <a:buFont typeface="Arial" panose="020B0604020202020204" pitchFamily="34" charset="0"/>
              <a:buChar char="•"/>
            </a:pPr>
            <a:r>
              <a:rPr lang="en-US" sz="2200" dirty="0"/>
              <a:t>Preached by John the Baptist (3:2)</a:t>
            </a:r>
          </a:p>
          <a:p>
            <a:pPr marL="342900" indent="-342900">
              <a:buFont typeface="Arial" panose="020B0604020202020204" pitchFamily="34" charset="0"/>
              <a:buChar char="•"/>
            </a:pPr>
            <a:r>
              <a:rPr lang="en-US" sz="2200" dirty="0"/>
              <a:t>Preached by Jesus (5:3, 10, 19,  20; 7:21; 8:11; 11:11-12; 13:52; 16:19; 18:1, 3-4; 19:12, 14, 23; 23:13)</a:t>
            </a:r>
          </a:p>
        </p:txBody>
      </p:sp>
    </p:spTree>
    <p:extLst>
      <p:ext uri="{BB962C8B-B14F-4D97-AF65-F5344CB8AC3E}">
        <p14:creationId xmlns:p14="http://schemas.microsoft.com/office/powerpoint/2010/main" val="2156222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29C836A-B3BF-6347-976F-97464789EA57}"/>
              </a:ext>
            </a:extLst>
          </p:cNvPr>
          <p:cNvSpPr txBox="1"/>
          <p:nvPr/>
        </p:nvSpPr>
        <p:spPr>
          <a:xfrm>
            <a:off x="2667000" y="533400"/>
            <a:ext cx="3210559" cy="523220"/>
          </a:xfrm>
          <a:prstGeom prst="rect">
            <a:avLst/>
          </a:prstGeom>
          <a:noFill/>
        </p:spPr>
        <p:txBody>
          <a:bodyPr wrap="none" rtlCol="0">
            <a:spAutoFit/>
          </a:bodyPr>
          <a:lstStyle/>
          <a:p>
            <a:r>
              <a:rPr lang="en-US" sz="2800" b="1" dirty="0"/>
              <a:t>Genealogy of  Jesus</a:t>
            </a:r>
          </a:p>
        </p:txBody>
      </p:sp>
      <p:sp>
        <p:nvSpPr>
          <p:cNvPr id="3" name="TextBox 2">
            <a:extLst>
              <a:ext uri="{FF2B5EF4-FFF2-40B4-BE49-F238E27FC236}">
                <a16:creationId xmlns:a16="http://schemas.microsoft.com/office/drawing/2014/main" id="{E4B9CAAC-57D3-2D42-BD94-C4649013E6F2}"/>
              </a:ext>
            </a:extLst>
          </p:cNvPr>
          <p:cNvSpPr txBox="1"/>
          <p:nvPr/>
        </p:nvSpPr>
        <p:spPr>
          <a:xfrm>
            <a:off x="3813459" y="1253706"/>
            <a:ext cx="824265" cy="400110"/>
          </a:xfrm>
          <a:prstGeom prst="rect">
            <a:avLst/>
          </a:prstGeom>
          <a:noFill/>
        </p:spPr>
        <p:txBody>
          <a:bodyPr wrap="none" rtlCol="0">
            <a:spAutoFit/>
          </a:bodyPr>
          <a:lstStyle/>
          <a:p>
            <a:r>
              <a:rPr lang="en-US" sz="2000" dirty="0"/>
              <a:t>Adam</a:t>
            </a:r>
          </a:p>
        </p:txBody>
      </p:sp>
      <p:sp>
        <p:nvSpPr>
          <p:cNvPr id="4" name="TextBox 3">
            <a:extLst>
              <a:ext uri="{FF2B5EF4-FFF2-40B4-BE49-F238E27FC236}">
                <a16:creationId xmlns:a16="http://schemas.microsoft.com/office/drawing/2014/main" id="{767EF243-A9C8-E344-AB17-90444BDD44D9}"/>
              </a:ext>
            </a:extLst>
          </p:cNvPr>
          <p:cNvSpPr txBox="1"/>
          <p:nvPr/>
        </p:nvSpPr>
        <p:spPr>
          <a:xfrm>
            <a:off x="3656364" y="1820124"/>
            <a:ext cx="1172116" cy="400110"/>
          </a:xfrm>
          <a:prstGeom prst="rect">
            <a:avLst/>
          </a:prstGeom>
          <a:noFill/>
        </p:spPr>
        <p:txBody>
          <a:bodyPr wrap="none" rtlCol="0">
            <a:spAutoFit/>
          </a:bodyPr>
          <a:lstStyle/>
          <a:p>
            <a:r>
              <a:rPr lang="en-US" sz="2000" dirty="0"/>
              <a:t>Abraham</a:t>
            </a:r>
          </a:p>
        </p:txBody>
      </p:sp>
      <p:sp>
        <p:nvSpPr>
          <p:cNvPr id="5" name="TextBox 4">
            <a:extLst>
              <a:ext uri="{FF2B5EF4-FFF2-40B4-BE49-F238E27FC236}">
                <a16:creationId xmlns:a16="http://schemas.microsoft.com/office/drawing/2014/main" id="{33A5C400-0338-9A4D-9F0E-953741A065C6}"/>
              </a:ext>
            </a:extLst>
          </p:cNvPr>
          <p:cNvSpPr txBox="1"/>
          <p:nvPr/>
        </p:nvSpPr>
        <p:spPr>
          <a:xfrm>
            <a:off x="3823878" y="2424022"/>
            <a:ext cx="797013" cy="400110"/>
          </a:xfrm>
          <a:prstGeom prst="rect">
            <a:avLst/>
          </a:prstGeom>
          <a:noFill/>
        </p:spPr>
        <p:txBody>
          <a:bodyPr wrap="none" rtlCol="0">
            <a:spAutoFit/>
          </a:bodyPr>
          <a:lstStyle/>
          <a:p>
            <a:r>
              <a:rPr lang="en-US" sz="2000" dirty="0"/>
              <a:t>David</a:t>
            </a:r>
          </a:p>
        </p:txBody>
      </p:sp>
      <p:sp>
        <p:nvSpPr>
          <p:cNvPr id="6" name="TextBox 5">
            <a:extLst>
              <a:ext uri="{FF2B5EF4-FFF2-40B4-BE49-F238E27FC236}">
                <a16:creationId xmlns:a16="http://schemas.microsoft.com/office/drawing/2014/main" id="{121B10C0-242F-CD4B-8C84-BE31CE887B85}"/>
              </a:ext>
            </a:extLst>
          </p:cNvPr>
          <p:cNvSpPr txBox="1"/>
          <p:nvPr/>
        </p:nvSpPr>
        <p:spPr>
          <a:xfrm>
            <a:off x="1752600" y="1820124"/>
            <a:ext cx="1117614" cy="400110"/>
          </a:xfrm>
          <a:prstGeom prst="rect">
            <a:avLst/>
          </a:prstGeom>
          <a:noFill/>
        </p:spPr>
        <p:txBody>
          <a:bodyPr wrap="none" rtlCol="0">
            <a:spAutoFit/>
          </a:bodyPr>
          <a:lstStyle/>
          <a:p>
            <a:r>
              <a:rPr lang="en-US" sz="2000" dirty="0"/>
              <a:t>Mt. 1:1-2</a:t>
            </a:r>
          </a:p>
        </p:txBody>
      </p:sp>
      <mc:AlternateContent xmlns:mc="http://schemas.openxmlformats.org/markup-compatibility/2006" xmlns:p14="http://schemas.microsoft.com/office/powerpoint/2010/main">
        <mc:Choice Requires="p14">
          <p:contentPart p14:bwMode="auto" r:id="rId3">
            <p14:nvContentPartPr>
              <p14:cNvPr id="7" name="Ink 6">
                <a:extLst>
                  <a:ext uri="{FF2B5EF4-FFF2-40B4-BE49-F238E27FC236}">
                    <a16:creationId xmlns:a16="http://schemas.microsoft.com/office/drawing/2014/main" id="{CC4959F7-9327-2741-A4A5-06846124FC7D}"/>
                  </a:ext>
                </a:extLst>
              </p14:cNvPr>
              <p14:cNvContentPartPr/>
              <p14:nvPr/>
            </p14:nvContentPartPr>
            <p14:xfrm>
              <a:off x="2403310" y="2018346"/>
              <a:ext cx="360" cy="360"/>
            </p14:xfrm>
          </p:contentPart>
        </mc:Choice>
        <mc:Fallback xmlns="">
          <p:pic>
            <p:nvPicPr>
              <p:cNvPr id="7" name="Ink 6">
                <a:extLst>
                  <a:ext uri="{FF2B5EF4-FFF2-40B4-BE49-F238E27FC236}">
                    <a16:creationId xmlns:a16="http://schemas.microsoft.com/office/drawing/2014/main" id="{CC4959F7-9327-2741-A4A5-06846124FC7D}"/>
                  </a:ext>
                </a:extLst>
              </p:cNvPr>
              <p:cNvPicPr/>
              <p:nvPr/>
            </p:nvPicPr>
            <p:blipFill>
              <a:blip r:embed="rId4"/>
              <a:stretch>
                <a:fillRect/>
              </a:stretch>
            </p:blipFill>
            <p:spPr>
              <a:xfrm>
                <a:off x="2394310" y="2009346"/>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8" name="Ink 7">
                <a:extLst>
                  <a:ext uri="{FF2B5EF4-FFF2-40B4-BE49-F238E27FC236}">
                    <a16:creationId xmlns:a16="http://schemas.microsoft.com/office/drawing/2014/main" id="{705DB322-49F7-1140-947E-A9AA187A906C}"/>
                  </a:ext>
                </a:extLst>
              </p14:cNvPr>
              <p14:cNvContentPartPr/>
              <p14:nvPr/>
            </p14:nvContentPartPr>
            <p14:xfrm>
              <a:off x="1856470" y="1986306"/>
              <a:ext cx="360" cy="360"/>
            </p14:xfrm>
          </p:contentPart>
        </mc:Choice>
        <mc:Fallback xmlns="">
          <p:pic>
            <p:nvPicPr>
              <p:cNvPr id="8" name="Ink 7">
                <a:extLst>
                  <a:ext uri="{FF2B5EF4-FFF2-40B4-BE49-F238E27FC236}">
                    <a16:creationId xmlns:a16="http://schemas.microsoft.com/office/drawing/2014/main" id="{705DB322-49F7-1140-947E-A9AA187A906C}"/>
                  </a:ext>
                </a:extLst>
              </p:cNvPr>
              <p:cNvPicPr/>
              <p:nvPr/>
            </p:nvPicPr>
            <p:blipFill>
              <a:blip r:embed="rId4"/>
              <a:stretch>
                <a:fillRect/>
              </a:stretch>
            </p:blipFill>
            <p:spPr>
              <a:xfrm>
                <a:off x="1847470" y="1977306"/>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9" name="Ink 8">
                <a:extLst>
                  <a:ext uri="{FF2B5EF4-FFF2-40B4-BE49-F238E27FC236}">
                    <a16:creationId xmlns:a16="http://schemas.microsoft.com/office/drawing/2014/main" id="{D9F41056-B1D4-2E42-A0AC-170497A0506E}"/>
                  </a:ext>
                </a:extLst>
              </p14:cNvPr>
              <p14:cNvContentPartPr/>
              <p14:nvPr/>
            </p14:nvContentPartPr>
            <p14:xfrm>
              <a:off x="2381710" y="2665986"/>
              <a:ext cx="29520" cy="5760"/>
            </p14:xfrm>
          </p:contentPart>
        </mc:Choice>
        <mc:Fallback xmlns="">
          <p:pic>
            <p:nvPicPr>
              <p:cNvPr id="9" name="Ink 8">
                <a:extLst>
                  <a:ext uri="{FF2B5EF4-FFF2-40B4-BE49-F238E27FC236}">
                    <a16:creationId xmlns:a16="http://schemas.microsoft.com/office/drawing/2014/main" id="{D9F41056-B1D4-2E42-A0AC-170497A0506E}"/>
                  </a:ext>
                </a:extLst>
              </p:cNvPr>
              <p:cNvPicPr/>
              <p:nvPr/>
            </p:nvPicPr>
            <p:blipFill>
              <a:blip r:embed="rId7"/>
              <a:stretch>
                <a:fillRect/>
              </a:stretch>
            </p:blipFill>
            <p:spPr>
              <a:xfrm>
                <a:off x="2372710" y="2656986"/>
                <a:ext cx="47160" cy="234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0" name="Ink 9">
                <a:extLst>
                  <a:ext uri="{FF2B5EF4-FFF2-40B4-BE49-F238E27FC236}">
                    <a16:creationId xmlns:a16="http://schemas.microsoft.com/office/drawing/2014/main" id="{38BDD437-BC48-124D-9FF0-9CCEB73C469B}"/>
                  </a:ext>
                </a:extLst>
              </p14:cNvPr>
              <p14:cNvContentPartPr/>
              <p14:nvPr/>
            </p14:nvContentPartPr>
            <p14:xfrm>
              <a:off x="2206390" y="2075226"/>
              <a:ext cx="360" cy="360"/>
            </p14:xfrm>
          </p:contentPart>
        </mc:Choice>
        <mc:Fallback xmlns="">
          <p:pic>
            <p:nvPicPr>
              <p:cNvPr id="10" name="Ink 9">
                <a:extLst>
                  <a:ext uri="{FF2B5EF4-FFF2-40B4-BE49-F238E27FC236}">
                    <a16:creationId xmlns:a16="http://schemas.microsoft.com/office/drawing/2014/main" id="{38BDD437-BC48-124D-9FF0-9CCEB73C469B}"/>
                  </a:ext>
                </a:extLst>
              </p:cNvPr>
              <p:cNvPicPr/>
              <p:nvPr/>
            </p:nvPicPr>
            <p:blipFill>
              <a:blip r:embed="rId4"/>
              <a:stretch>
                <a:fillRect/>
              </a:stretch>
            </p:blipFill>
            <p:spPr>
              <a:xfrm>
                <a:off x="2197390" y="2066226"/>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2" name="Ink 11">
                <a:extLst>
                  <a:ext uri="{FF2B5EF4-FFF2-40B4-BE49-F238E27FC236}">
                    <a16:creationId xmlns:a16="http://schemas.microsoft.com/office/drawing/2014/main" id="{1342AC95-920E-7B47-865C-A3A286AF2BE3}"/>
                  </a:ext>
                </a:extLst>
              </p14:cNvPr>
              <p14:cNvContentPartPr/>
              <p14:nvPr/>
            </p14:nvContentPartPr>
            <p14:xfrm>
              <a:off x="1725430" y="2299506"/>
              <a:ext cx="4680" cy="9360"/>
            </p14:xfrm>
          </p:contentPart>
        </mc:Choice>
        <mc:Fallback xmlns="">
          <p:pic>
            <p:nvPicPr>
              <p:cNvPr id="12" name="Ink 11">
                <a:extLst>
                  <a:ext uri="{FF2B5EF4-FFF2-40B4-BE49-F238E27FC236}">
                    <a16:creationId xmlns:a16="http://schemas.microsoft.com/office/drawing/2014/main" id="{1342AC95-920E-7B47-865C-A3A286AF2BE3}"/>
                  </a:ext>
                </a:extLst>
              </p:cNvPr>
              <p:cNvPicPr/>
              <p:nvPr/>
            </p:nvPicPr>
            <p:blipFill>
              <a:blip r:embed="rId10"/>
              <a:stretch>
                <a:fillRect/>
              </a:stretch>
            </p:blipFill>
            <p:spPr>
              <a:xfrm>
                <a:off x="1716430" y="2290146"/>
                <a:ext cx="22320" cy="27706"/>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3" name="Ink 12">
                <a:extLst>
                  <a:ext uri="{FF2B5EF4-FFF2-40B4-BE49-F238E27FC236}">
                    <a16:creationId xmlns:a16="http://schemas.microsoft.com/office/drawing/2014/main" id="{8E229C8D-65AB-B040-A7F4-9AF7049EAEC1}"/>
                  </a:ext>
                </a:extLst>
              </p14:cNvPr>
              <p14:cNvContentPartPr/>
              <p14:nvPr/>
            </p14:nvContentPartPr>
            <p14:xfrm>
              <a:off x="2124670" y="2020866"/>
              <a:ext cx="360" cy="360"/>
            </p14:xfrm>
          </p:contentPart>
        </mc:Choice>
        <mc:Fallback xmlns="">
          <p:pic>
            <p:nvPicPr>
              <p:cNvPr id="13" name="Ink 12">
                <a:extLst>
                  <a:ext uri="{FF2B5EF4-FFF2-40B4-BE49-F238E27FC236}">
                    <a16:creationId xmlns:a16="http://schemas.microsoft.com/office/drawing/2014/main" id="{8E229C8D-65AB-B040-A7F4-9AF7049EAEC1}"/>
                  </a:ext>
                </a:extLst>
              </p:cNvPr>
              <p:cNvPicPr/>
              <p:nvPr/>
            </p:nvPicPr>
            <p:blipFill>
              <a:blip r:embed="rId4"/>
              <a:stretch>
                <a:fillRect/>
              </a:stretch>
            </p:blipFill>
            <p:spPr>
              <a:xfrm>
                <a:off x="2115670" y="2011866"/>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4" name="Ink 13">
                <a:extLst>
                  <a:ext uri="{FF2B5EF4-FFF2-40B4-BE49-F238E27FC236}">
                    <a16:creationId xmlns:a16="http://schemas.microsoft.com/office/drawing/2014/main" id="{856B1B03-5442-3E4E-B51F-B131A8A4A4FC}"/>
                  </a:ext>
                </a:extLst>
              </p14:cNvPr>
              <p14:cNvContentPartPr/>
              <p14:nvPr/>
            </p14:nvContentPartPr>
            <p14:xfrm>
              <a:off x="1483150" y="1918626"/>
              <a:ext cx="360" cy="360"/>
            </p14:xfrm>
          </p:contentPart>
        </mc:Choice>
        <mc:Fallback xmlns="">
          <p:pic>
            <p:nvPicPr>
              <p:cNvPr id="14" name="Ink 13">
                <a:extLst>
                  <a:ext uri="{FF2B5EF4-FFF2-40B4-BE49-F238E27FC236}">
                    <a16:creationId xmlns:a16="http://schemas.microsoft.com/office/drawing/2014/main" id="{856B1B03-5442-3E4E-B51F-B131A8A4A4FC}"/>
                  </a:ext>
                </a:extLst>
              </p:cNvPr>
              <p:cNvPicPr/>
              <p:nvPr/>
            </p:nvPicPr>
            <p:blipFill>
              <a:blip r:embed="rId4"/>
              <a:stretch>
                <a:fillRect/>
              </a:stretch>
            </p:blipFill>
            <p:spPr>
              <a:xfrm>
                <a:off x="1474150" y="1909626"/>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5" name="Ink 14">
                <a:extLst>
                  <a:ext uri="{FF2B5EF4-FFF2-40B4-BE49-F238E27FC236}">
                    <a16:creationId xmlns:a16="http://schemas.microsoft.com/office/drawing/2014/main" id="{E978C328-83DD-BE46-8459-7CFB07E665C5}"/>
                  </a:ext>
                </a:extLst>
              </p14:cNvPr>
              <p14:cNvContentPartPr/>
              <p14:nvPr/>
            </p14:nvContentPartPr>
            <p14:xfrm>
              <a:off x="5112310" y="788586"/>
              <a:ext cx="360" cy="360"/>
            </p14:xfrm>
          </p:contentPart>
        </mc:Choice>
        <mc:Fallback xmlns="">
          <p:pic>
            <p:nvPicPr>
              <p:cNvPr id="15" name="Ink 14">
                <a:extLst>
                  <a:ext uri="{FF2B5EF4-FFF2-40B4-BE49-F238E27FC236}">
                    <a16:creationId xmlns:a16="http://schemas.microsoft.com/office/drawing/2014/main" id="{E978C328-83DD-BE46-8459-7CFB07E665C5}"/>
                  </a:ext>
                </a:extLst>
              </p:cNvPr>
              <p:cNvPicPr/>
              <p:nvPr/>
            </p:nvPicPr>
            <p:blipFill>
              <a:blip r:embed="rId4"/>
              <a:stretch>
                <a:fillRect/>
              </a:stretch>
            </p:blipFill>
            <p:spPr>
              <a:xfrm>
                <a:off x="5103310" y="779586"/>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6" name="Ink 15">
                <a:extLst>
                  <a:ext uri="{FF2B5EF4-FFF2-40B4-BE49-F238E27FC236}">
                    <a16:creationId xmlns:a16="http://schemas.microsoft.com/office/drawing/2014/main" id="{69D6D1D1-2D8F-3E4D-A7E5-298DADE3A94E}"/>
                  </a:ext>
                </a:extLst>
              </p14:cNvPr>
              <p14:cNvContentPartPr/>
              <p14:nvPr/>
            </p14:nvContentPartPr>
            <p14:xfrm>
              <a:off x="4840870" y="2447826"/>
              <a:ext cx="4320" cy="7920"/>
            </p14:xfrm>
          </p:contentPart>
        </mc:Choice>
        <mc:Fallback xmlns="">
          <p:pic>
            <p:nvPicPr>
              <p:cNvPr id="16" name="Ink 15">
                <a:extLst>
                  <a:ext uri="{FF2B5EF4-FFF2-40B4-BE49-F238E27FC236}">
                    <a16:creationId xmlns:a16="http://schemas.microsoft.com/office/drawing/2014/main" id="{69D6D1D1-2D8F-3E4D-A7E5-298DADE3A94E}"/>
                  </a:ext>
                </a:extLst>
              </p:cNvPr>
              <p:cNvPicPr/>
              <p:nvPr/>
            </p:nvPicPr>
            <p:blipFill>
              <a:blip r:embed="rId10"/>
              <a:stretch>
                <a:fillRect/>
              </a:stretch>
            </p:blipFill>
            <p:spPr>
              <a:xfrm>
                <a:off x="4831870" y="2438826"/>
                <a:ext cx="21960" cy="25560"/>
              </a:xfrm>
              <a:prstGeom prst="rect">
                <a:avLst/>
              </a:prstGeom>
            </p:spPr>
          </p:pic>
        </mc:Fallback>
      </mc:AlternateContent>
      <p:sp>
        <p:nvSpPr>
          <p:cNvPr id="17" name="TextBox 16">
            <a:extLst>
              <a:ext uri="{FF2B5EF4-FFF2-40B4-BE49-F238E27FC236}">
                <a16:creationId xmlns:a16="http://schemas.microsoft.com/office/drawing/2014/main" id="{5C03F5D3-D124-A841-8F34-9FC2CBEDAB2B}"/>
              </a:ext>
            </a:extLst>
          </p:cNvPr>
          <p:cNvSpPr txBox="1"/>
          <p:nvPr/>
        </p:nvSpPr>
        <p:spPr>
          <a:xfrm>
            <a:off x="1725430" y="2435893"/>
            <a:ext cx="1114408" cy="400110"/>
          </a:xfrm>
          <a:prstGeom prst="rect">
            <a:avLst/>
          </a:prstGeom>
          <a:noFill/>
        </p:spPr>
        <p:txBody>
          <a:bodyPr wrap="none" rtlCol="0">
            <a:spAutoFit/>
          </a:bodyPr>
          <a:lstStyle/>
          <a:p>
            <a:r>
              <a:rPr lang="en-US" sz="2000" dirty="0"/>
              <a:t>Mt. 1:6-7</a:t>
            </a:r>
          </a:p>
        </p:txBody>
      </p:sp>
      <p:sp>
        <p:nvSpPr>
          <p:cNvPr id="18" name="TextBox 17">
            <a:extLst>
              <a:ext uri="{FF2B5EF4-FFF2-40B4-BE49-F238E27FC236}">
                <a16:creationId xmlns:a16="http://schemas.microsoft.com/office/drawing/2014/main" id="{31FF3E04-B3DC-6649-B1D4-D3106C0D8616}"/>
              </a:ext>
            </a:extLst>
          </p:cNvPr>
          <p:cNvSpPr txBox="1"/>
          <p:nvPr/>
        </p:nvSpPr>
        <p:spPr>
          <a:xfrm>
            <a:off x="5649814" y="1289501"/>
            <a:ext cx="994183" cy="400110"/>
          </a:xfrm>
          <a:prstGeom prst="rect">
            <a:avLst/>
          </a:prstGeom>
          <a:noFill/>
        </p:spPr>
        <p:txBody>
          <a:bodyPr wrap="none" rtlCol="0">
            <a:spAutoFit/>
          </a:bodyPr>
          <a:lstStyle/>
          <a:p>
            <a:r>
              <a:rPr lang="en-US" sz="2000" dirty="0"/>
              <a:t>Lk. 3:38</a:t>
            </a:r>
          </a:p>
        </p:txBody>
      </p:sp>
      <p:sp>
        <p:nvSpPr>
          <p:cNvPr id="19" name="TextBox 18">
            <a:extLst>
              <a:ext uri="{FF2B5EF4-FFF2-40B4-BE49-F238E27FC236}">
                <a16:creationId xmlns:a16="http://schemas.microsoft.com/office/drawing/2014/main" id="{22F2805A-765C-9540-A1F2-0470A5551A25}"/>
              </a:ext>
            </a:extLst>
          </p:cNvPr>
          <p:cNvSpPr txBox="1"/>
          <p:nvPr/>
        </p:nvSpPr>
        <p:spPr>
          <a:xfrm>
            <a:off x="5662601" y="1833680"/>
            <a:ext cx="995785" cy="400110"/>
          </a:xfrm>
          <a:prstGeom prst="rect">
            <a:avLst/>
          </a:prstGeom>
          <a:noFill/>
        </p:spPr>
        <p:txBody>
          <a:bodyPr wrap="none" rtlCol="0">
            <a:spAutoFit/>
          </a:bodyPr>
          <a:lstStyle/>
          <a:p>
            <a:r>
              <a:rPr lang="en-US" sz="2000" dirty="0"/>
              <a:t>Lk. 3:34</a:t>
            </a:r>
          </a:p>
        </p:txBody>
      </p:sp>
      <p:sp>
        <p:nvSpPr>
          <p:cNvPr id="20" name="TextBox 19">
            <a:extLst>
              <a:ext uri="{FF2B5EF4-FFF2-40B4-BE49-F238E27FC236}">
                <a16:creationId xmlns:a16="http://schemas.microsoft.com/office/drawing/2014/main" id="{A1DE0343-51AB-F84E-BA1E-E78FE4D25712}"/>
              </a:ext>
            </a:extLst>
          </p:cNvPr>
          <p:cNvSpPr txBox="1"/>
          <p:nvPr/>
        </p:nvSpPr>
        <p:spPr>
          <a:xfrm>
            <a:off x="5649814" y="2435893"/>
            <a:ext cx="978153" cy="400110"/>
          </a:xfrm>
          <a:prstGeom prst="rect">
            <a:avLst/>
          </a:prstGeom>
          <a:noFill/>
        </p:spPr>
        <p:txBody>
          <a:bodyPr wrap="none" rtlCol="0">
            <a:spAutoFit/>
          </a:bodyPr>
          <a:lstStyle/>
          <a:p>
            <a:r>
              <a:rPr lang="en-US" sz="2000" dirty="0"/>
              <a:t>Lk. 3:31</a:t>
            </a:r>
          </a:p>
        </p:txBody>
      </p:sp>
      <p:cxnSp>
        <p:nvCxnSpPr>
          <p:cNvPr id="22" name="Straight Connector 21">
            <a:extLst>
              <a:ext uri="{FF2B5EF4-FFF2-40B4-BE49-F238E27FC236}">
                <a16:creationId xmlns:a16="http://schemas.microsoft.com/office/drawing/2014/main" id="{E9C73FC2-70EB-B24D-90A6-8DB28AF2981E}"/>
              </a:ext>
            </a:extLst>
          </p:cNvPr>
          <p:cNvCxnSpPr>
            <a:cxnSpLocks/>
          </p:cNvCxnSpPr>
          <p:nvPr/>
        </p:nvCxnSpPr>
        <p:spPr>
          <a:xfrm flipH="1">
            <a:off x="2778843" y="2805225"/>
            <a:ext cx="1016223" cy="1247551"/>
          </a:xfrm>
          <a:prstGeom prst="line">
            <a:avLst/>
          </a:prstGeom>
          <a:ln w="38100"/>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F6CAB129-3C82-AE41-AC59-680BB0686281}"/>
              </a:ext>
            </a:extLst>
          </p:cNvPr>
          <p:cNvCxnSpPr>
            <a:cxnSpLocks/>
          </p:cNvCxnSpPr>
          <p:nvPr/>
        </p:nvCxnSpPr>
        <p:spPr>
          <a:xfrm>
            <a:off x="4524527" y="2805225"/>
            <a:ext cx="824409" cy="1247551"/>
          </a:xfrm>
          <a:prstGeom prst="line">
            <a:avLst/>
          </a:prstGeom>
          <a:ln w="38100"/>
        </p:spPr>
        <p:style>
          <a:lnRef idx="1">
            <a:schemeClr val="dk1"/>
          </a:lnRef>
          <a:fillRef idx="0">
            <a:schemeClr val="dk1"/>
          </a:fillRef>
          <a:effectRef idx="0">
            <a:schemeClr val="dk1"/>
          </a:effectRef>
          <a:fontRef idx="minor">
            <a:schemeClr val="tx1"/>
          </a:fontRef>
        </p:style>
      </p:cxnSp>
      <p:sp>
        <p:nvSpPr>
          <p:cNvPr id="29" name="TextBox 28">
            <a:extLst>
              <a:ext uri="{FF2B5EF4-FFF2-40B4-BE49-F238E27FC236}">
                <a16:creationId xmlns:a16="http://schemas.microsoft.com/office/drawing/2014/main" id="{40896CC6-D12D-6149-B6C5-C3991D893DC0}"/>
              </a:ext>
            </a:extLst>
          </p:cNvPr>
          <p:cNvSpPr txBox="1"/>
          <p:nvPr/>
        </p:nvSpPr>
        <p:spPr>
          <a:xfrm>
            <a:off x="1649077" y="4014032"/>
            <a:ext cx="2337628" cy="400110"/>
          </a:xfrm>
          <a:prstGeom prst="rect">
            <a:avLst/>
          </a:prstGeom>
          <a:noFill/>
        </p:spPr>
        <p:txBody>
          <a:bodyPr wrap="none" rtlCol="0">
            <a:spAutoFit/>
          </a:bodyPr>
          <a:lstStyle/>
          <a:p>
            <a:r>
              <a:rPr lang="en-US" sz="2000" dirty="0"/>
              <a:t>Mt. 16:7 --- Solomon</a:t>
            </a:r>
          </a:p>
        </p:txBody>
      </p:sp>
      <p:sp>
        <p:nvSpPr>
          <p:cNvPr id="30" name="TextBox 29">
            <a:extLst>
              <a:ext uri="{FF2B5EF4-FFF2-40B4-BE49-F238E27FC236}">
                <a16:creationId xmlns:a16="http://schemas.microsoft.com/office/drawing/2014/main" id="{ECEEF170-F808-0547-988A-2E90F1C48299}"/>
              </a:ext>
            </a:extLst>
          </p:cNvPr>
          <p:cNvSpPr txBox="1"/>
          <p:nvPr/>
        </p:nvSpPr>
        <p:spPr>
          <a:xfrm>
            <a:off x="4546671" y="4781709"/>
            <a:ext cx="1889172" cy="400110"/>
          </a:xfrm>
          <a:prstGeom prst="rect">
            <a:avLst/>
          </a:prstGeom>
          <a:noFill/>
        </p:spPr>
        <p:txBody>
          <a:bodyPr wrap="none" rtlCol="0">
            <a:spAutoFit/>
          </a:bodyPr>
          <a:lstStyle/>
          <a:p>
            <a:r>
              <a:rPr lang="en-US" sz="2000" dirty="0"/>
              <a:t>Mary --- Lk. 3:23</a:t>
            </a:r>
          </a:p>
        </p:txBody>
      </p:sp>
      <p:cxnSp>
        <p:nvCxnSpPr>
          <p:cNvPr id="31" name="Straight Connector 30">
            <a:extLst>
              <a:ext uri="{FF2B5EF4-FFF2-40B4-BE49-F238E27FC236}">
                <a16:creationId xmlns:a16="http://schemas.microsoft.com/office/drawing/2014/main" id="{08750553-1697-7345-85D6-8E9BCF9FDC37}"/>
              </a:ext>
            </a:extLst>
          </p:cNvPr>
          <p:cNvCxnSpPr>
            <a:cxnSpLocks/>
          </p:cNvCxnSpPr>
          <p:nvPr/>
        </p:nvCxnSpPr>
        <p:spPr>
          <a:xfrm>
            <a:off x="5341690" y="4402255"/>
            <a:ext cx="0" cy="398345"/>
          </a:xfrm>
          <a:prstGeom prst="line">
            <a:avLst/>
          </a:prstGeom>
          <a:ln w="38100"/>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55C62773-736C-F443-A8A6-449832C55BB8}"/>
              </a:ext>
            </a:extLst>
          </p:cNvPr>
          <p:cNvCxnSpPr>
            <a:cxnSpLocks/>
          </p:cNvCxnSpPr>
          <p:nvPr/>
        </p:nvCxnSpPr>
        <p:spPr>
          <a:xfrm>
            <a:off x="2776136" y="4383364"/>
            <a:ext cx="0" cy="398345"/>
          </a:xfrm>
          <a:prstGeom prst="line">
            <a:avLst/>
          </a:prstGeom>
          <a:ln w="38100"/>
        </p:spPr>
        <p:style>
          <a:lnRef idx="1">
            <a:schemeClr val="dk1"/>
          </a:lnRef>
          <a:fillRef idx="0">
            <a:schemeClr val="dk1"/>
          </a:fillRef>
          <a:effectRef idx="0">
            <a:schemeClr val="dk1"/>
          </a:effectRef>
          <a:fontRef idx="minor">
            <a:schemeClr val="tx1"/>
          </a:fontRef>
        </p:style>
      </p:cxnSp>
      <p:sp>
        <p:nvSpPr>
          <p:cNvPr id="35" name="TextBox 34">
            <a:extLst>
              <a:ext uri="{FF2B5EF4-FFF2-40B4-BE49-F238E27FC236}">
                <a16:creationId xmlns:a16="http://schemas.microsoft.com/office/drawing/2014/main" id="{45FCBFF8-9352-984E-A0DA-25C8BAEA540A}"/>
              </a:ext>
            </a:extLst>
          </p:cNvPr>
          <p:cNvSpPr txBox="1"/>
          <p:nvPr/>
        </p:nvSpPr>
        <p:spPr>
          <a:xfrm>
            <a:off x="4546671" y="4004296"/>
            <a:ext cx="2124299" cy="400110"/>
          </a:xfrm>
          <a:prstGeom prst="rect">
            <a:avLst/>
          </a:prstGeom>
          <a:noFill/>
        </p:spPr>
        <p:txBody>
          <a:bodyPr wrap="none" rtlCol="0">
            <a:spAutoFit/>
          </a:bodyPr>
          <a:lstStyle/>
          <a:p>
            <a:r>
              <a:rPr lang="en-US" sz="2000" dirty="0"/>
              <a:t>Nathan --- Lk. 3:31</a:t>
            </a:r>
          </a:p>
        </p:txBody>
      </p:sp>
      <p:sp>
        <p:nvSpPr>
          <p:cNvPr id="36" name="TextBox 35">
            <a:extLst>
              <a:ext uri="{FF2B5EF4-FFF2-40B4-BE49-F238E27FC236}">
                <a16:creationId xmlns:a16="http://schemas.microsoft.com/office/drawing/2014/main" id="{DA66CB85-BE36-824F-9E7B-F468092B5F83}"/>
              </a:ext>
            </a:extLst>
          </p:cNvPr>
          <p:cNvSpPr txBox="1"/>
          <p:nvPr/>
        </p:nvSpPr>
        <p:spPr>
          <a:xfrm>
            <a:off x="1669356" y="4759805"/>
            <a:ext cx="2125710" cy="400110"/>
          </a:xfrm>
          <a:prstGeom prst="rect">
            <a:avLst/>
          </a:prstGeom>
          <a:noFill/>
        </p:spPr>
        <p:txBody>
          <a:bodyPr wrap="none" rtlCol="0">
            <a:spAutoFit/>
          </a:bodyPr>
          <a:lstStyle/>
          <a:p>
            <a:r>
              <a:rPr lang="en-US" sz="2000" dirty="0"/>
              <a:t>Mt. 1:16 --- Joseph</a:t>
            </a:r>
          </a:p>
        </p:txBody>
      </p:sp>
      <p:sp>
        <p:nvSpPr>
          <p:cNvPr id="37" name="TextBox 36">
            <a:extLst>
              <a:ext uri="{FF2B5EF4-FFF2-40B4-BE49-F238E27FC236}">
                <a16:creationId xmlns:a16="http://schemas.microsoft.com/office/drawing/2014/main" id="{223CDC19-28E3-7547-93EC-18CF6AD073D1}"/>
              </a:ext>
            </a:extLst>
          </p:cNvPr>
          <p:cNvSpPr txBox="1"/>
          <p:nvPr/>
        </p:nvSpPr>
        <p:spPr>
          <a:xfrm>
            <a:off x="810713" y="5574164"/>
            <a:ext cx="2996333" cy="1015663"/>
          </a:xfrm>
          <a:prstGeom prst="rect">
            <a:avLst/>
          </a:prstGeom>
          <a:noFill/>
          <a:ln w="38100">
            <a:solidFill>
              <a:schemeClr val="tx1"/>
            </a:solidFill>
          </a:ln>
        </p:spPr>
        <p:txBody>
          <a:bodyPr wrap="none" rtlCol="0">
            <a:spAutoFit/>
          </a:bodyPr>
          <a:lstStyle/>
          <a:p>
            <a:r>
              <a:rPr lang="en-US" sz="2000" b="1" dirty="0">
                <a:latin typeface="Abadi" panose="020F0502020204030204" pitchFamily="34" charset="0"/>
                <a:cs typeface="Abadi" panose="020F0502020204030204" pitchFamily="34" charset="0"/>
              </a:rPr>
              <a:t>Matthew’s Gospel</a:t>
            </a:r>
          </a:p>
          <a:p>
            <a:pPr marL="342900" indent="-342900">
              <a:buAutoNum type="arabicParenBoth"/>
            </a:pPr>
            <a:r>
              <a:rPr lang="en-US" sz="2000" dirty="0">
                <a:cs typeface="Abadi" panose="020F0502020204030204" pitchFamily="34" charset="0"/>
              </a:rPr>
              <a:t>Genealogy of Joseph</a:t>
            </a:r>
          </a:p>
          <a:p>
            <a:pPr marL="342900" indent="-342900">
              <a:buAutoNum type="arabicParenBoth"/>
            </a:pPr>
            <a:r>
              <a:rPr lang="en-US" sz="2000" dirty="0">
                <a:cs typeface="Abadi" panose="020F0502020204030204" pitchFamily="34" charset="0"/>
              </a:rPr>
              <a:t>Jesus legal/royal record</a:t>
            </a:r>
          </a:p>
        </p:txBody>
      </p:sp>
      <p:sp>
        <p:nvSpPr>
          <p:cNvPr id="38" name="TextBox 37">
            <a:extLst>
              <a:ext uri="{FF2B5EF4-FFF2-40B4-BE49-F238E27FC236}">
                <a16:creationId xmlns:a16="http://schemas.microsoft.com/office/drawing/2014/main" id="{65693B77-729E-B444-A2CC-9C69037E57F2}"/>
              </a:ext>
            </a:extLst>
          </p:cNvPr>
          <p:cNvSpPr txBox="1"/>
          <p:nvPr/>
        </p:nvSpPr>
        <p:spPr>
          <a:xfrm>
            <a:off x="4963938" y="5559122"/>
            <a:ext cx="3369349" cy="1015663"/>
          </a:xfrm>
          <a:prstGeom prst="rect">
            <a:avLst/>
          </a:prstGeom>
          <a:noFill/>
          <a:ln w="38100">
            <a:solidFill>
              <a:schemeClr val="tx1"/>
            </a:solidFill>
          </a:ln>
        </p:spPr>
        <p:txBody>
          <a:bodyPr wrap="square" rtlCol="0">
            <a:spAutoFit/>
          </a:bodyPr>
          <a:lstStyle/>
          <a:p>
            <a:r>
              <a:rPr lang="en-US" sz="2000" b="1" dirty="0">
                <a:latin typeface="Abadi" panose="020F0502020204030204" pitchFamily="34" charset="0"/>
                <a:cs typeface="Abadi" panose="020F0502020204030204" pitchFamily="34" charset="0"/>
              </a:rPr>
              <a:t>Luke’s Gospel</a:t>
            </a:r>
          </a:p>
          <a:p>
            <a:pPr marL="342900" indent="-342900">
              <a:buAutoNum type="arabicParenBoth"/>
            </a:pPr>
            <a:r>
              <a:rPr lang="en-US" sz="2000" dirty="0">
                <a:latin typeface="+mj-lt"/>
                <a:cs typeface="Abadi" panose="020F0502020204030204" pitchFamily="34" charset="0"/>
              </a:rPr>
              <a:t>Genealogy of Mary</a:t>
            </a:r>
          </a:p>
          <a:p>
            <a:pPr marL="342900" indent="-342900">
              <a:buAutoNum type="arabicParenBoth"/>
            </a:pPr>
            <a:r>
              <a:rPr lang="en-US" sz="2000" dirty="0">
                <a:latin typeface="+mj-lt"/>
                <a:cs typeface="Abadi" panose="020F0502020204030204" pitchFamily="34" charset="0"/>
              </a:rPr>
              <a:t>Jesus natural/royal record</a:t>
            </a:r>
          </a:p>
        </p:txBody>
      </p:sp>
      <p:sp>
        <p:nvSpPr>
          <p:cNvPr id="39" name="TextBox 38">
            <a:extLst>
              <a:ext uri="{FF2B5EF4-FFF2-40B4-BE49-F238E27FC236}">
                <a16:creationId xmlns:a16="http://schemas.microsoft.com/office/drawing/2014/main" id="{0424A5E8-7196-A94A-AB5A-B3B3882E30A3}"/>
              </a:ext>
            </a:extLst>
          </p:cNvPr>
          <p:cNvSpPr txBox="1"/>
          <p:nvPr/>
        </p:nvSpPr>
        <p:spPr>
          <a:xfrm>
            <a:off x="2732211" y="5562600"/>
            <a:ext cx="184731" cy="646331"/>
          </a:xfrm>
          <a:prstGeom prst="rect">
            <a:avLst/>
          </a:prstGeom>
          <a:noFill/>
        </p:spPr>
        <p:txBody>
          <a:bodyPr wrap="none" rtlCol="0">
            <a:spAutoFit/>
          </a:bodyPr>
          <a:lstStyle/>
          <a:p>
            <a:endParaRPr lang="en-US" dirty="0"/>
          </a:p>
          <a:p>
            <a:endParaRPr lang="en-US" dirty="0"/>
          </a:p>
        </p:txBody>
      </p:sp>
    </p:spTree>
    <p:extLst>
      <p:ext uri="{BB962C8B-B14F-4D97-AF65-F5344CB8AC3E}">
        <p14:creationId xmlns:p14="http://schemas.microsoft.com/office/powerpoint/2010/main" val="22059390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29C836A-B3BF-6347-976F-97464789EA57}"/>
              </a:ext>
            </a:extLst>
          </p:cNvPr>
          <p:cNvSpPr txBox="1"/>
          <p:nvPr/>
        </p:nvSpPr>
        <p:spPr>
          <a:xfrm>
            <a:off x="2667000" y="533400"/>
            <a:ext cx="3210559" cy="523220"/>
          </a:xfrm>
          <a:prstGeom prst="rect">
            <a:avLst/>
          </a:prstGeom>
          <a:noFill/>
        </p:spPr>
        <p:txBody>
          <a:bodyPr wrap="none" rtlCol="0">
            <a:spAutoFit/>
          </a:bodyPr>
          <a:lstStyle/>
          <a:p>
            <a:r>
              <a:rPr lang="en-US" sz="2800" b="1" dirty="0"/>
              <a:t>Genealogy of  Jesus</a:t>
            </a:r>
          </a:p>
        </p:txBody>
      </p:sp>
      <p:sp>
        <p:nvSpPr>
          <p:cNvPr id="3" name="TextBox 2">
            <a:extLst>
              <a:ext uri="{FF2B5EF4-FFF2-40B4-BE49-F238E27FC236}">
                <a16:creationId xmlns:a16="http://schemas.microsoft.com/office/drawing/2014/main" id="{E4B9CAAC-57D3-2D42-BD94-C4649013E6F2}"/>
              </a:ext>
            </a:extLst>
          </p:cNvPr>
          <p:cNvSpPr txBox="1"/>
          <p:nvPr/>
        </p:nvSpPr>
        <p:spPr>
          <a:xfrm>
            <a:off x="3813459" y="1253706"/>
            <a:ext cx="824265" cy="400110"/>
          </a:xfrm>
          <a:prstGeom prst="rect">
            <a:avLst/>
          </a:prstGeom>
          <a:noFill/>
        </p:spPr>
        <p:txBody>
          <a:bodyPr wrap="none" rtlCol="0">
            <a:spAutoFit/>
          </a:bodyPr>
          <a:lstStyle/>
          <a:p>
            <a:r>
              <a:rPr lang="en-US" sz="2000" dirty="0"/>
              <a:t>Adam</a:t>
            </a:r>
          </a:p>
        </p:txBody>
      </p:sp>
      <p:sp>
        <p:nvSpPr>
          <p:cNvPr id="4" name="TextBox 3">
            <a:extLst>
              <a:ext uri="{FF2B5EF4-FFF2-40B4-BE49-F238E27FC236}">
                <a16:creationId xmlns:a16="http://schemas.microsoft.com/office/drawing/2014/main" id="{767EF243-A9C8-E344-AB17-90444BDD44D9}"/>
              </a:ext>
            </a:extLst>
          </p:cNvPr>
          <p:cNvSpPr txBox="1"/>
          <p:nvPr/>
        </p:nvSpPr>
        <p:spPr>
          <a:xfrm>
            <a:off x="3656364" y="1820124"/>
            <a:ext cx="1172116" cy="400110"/>
          </a:xfrm>
          <a:prstGeom prst="rect">
            <a:avLst/>
          </a:prstGeom>
          <a:noFill/>
        </p:spPr>
        <p:txBody>
          <a:bodyPr wrap="none" rtlCol="0">
            <a:spAutoFit/>
          </a:bodyPr>
          <a:lstStyle/>
          <a:p>
            <a:r>
              <a:rPr lang="en-US" sz="2000" dirty="0"/>
              <a:t>Abraham</a:t>
            </a:r>
          </a:p>
        </p:txBody>
      </p:sp>
      <p:sp>
        <p:nvSpPr>
          <p:cNvPr id="5" name="TextBox 4">
            <a:extLst>
              <a:ext uri="{FF2B5EF4-FFF2-40B4-BE49-F238E27FC236}">
                <a16:creationId xmlns:a16="http://schemas.microsoft.com/office/drawing/2014/main" id="{33A5C400-0338-9A4D-9F0E-953741A065C6}"/>
              </a:ext>
            </a:extLst>
          </p:cNvPr>
          <p:cNvSpPr txBox="1"/>
          <p:nvPr/>
        </p:nvSpPr>
        <p:spPr>
          <a:xfrm>
            <a:off x="3823878" y="2424022"/>
            <a:ext cx="797013" cy="400110"/>
          </a:xfrm>
          <a:prstGeom prst="rect">
            <a:avLst/>
          </a:prstGeom>
          <a:noFill/>
        </p:spPr>
        <p:txBody>
          <a:bodyPr wrap="none" rtlCol="0">
            <a:spAutoFit/>
          </a:bodyPr>
          <a:lstStyle/>
          <a:p>
            <a:r>
              <a:rPr lang="en-US" sz="2000" dirty="0"/>
              <a:t>David</a:t>
            </a:r>
          </a:p>
        </p:txBody>
      </p:sp>
      <p:sp>
        <p:nvSpPr>
          <p:cNvPr id="6" name="TextBox 5">
            <a:extLst>
              <a:ext uri="{FF2B5EF4-FFF2-40B4-BE49-F238E27FC236}">
                <a16:creationId xmlns:a16="http://schemas.microsoft.com/office/drawing/2014/main" id="{121B10C0-242F-CD4B-8C84-BE31CE887B85}"/>
              </a:ext>
            </a:extLst>
          </p:cNvPr>
          <p:cNvSpPr txBox="1"/>
          <p:nvPr/>
        </p:nvSpPr>
        <p:spPr>
          <a:xfrm>
            <a:off x="1752600" y="1820124"/>
            <a:ext cx="1117614" cy="400110"/>
          </a:xfrm>
          <a:prstGeom prst="rect">
            <a:avLst/>
          </a:prstGeom>
          <a:noFill/>
        </p:spPr>
        <p:txBody>
          <a:bodyPr wrap="none" rtlCol="0">
            <a:spAutoFit/>
          </a:bodyPr>
          <a:lstStyle/>
          <a:p>
            <a:r>
              <a:rPr lang="en-US" sz="2000" dirty="0"/>
              <a:t>Mt. 1:1-2</a:t>
            </a:r>
          </a:p>
        </p:txBody>
      </p:sp>
      <mc:AlternateContent xmlns:mc="http://schemas.openxmlformats.org/markup-compatibility/2006" xmlns:p14="http://schemas.microsoft.com/office/powerpoint/2010/main">
        <mc:Choice Requires="p14">
          <p:contentPart p14:bwMode="auto" r:id="rId3">
            <p14:nvContentPartPr>
              <p14:cNvPr id="7" name="Ink 6">
                <a:extLst>
                  <a:ext uri="{FF2B5EF4-FFF2-40B4-BE49-F238E27FC236}">
                    <a16:creationId xmlns:a16="http://schemas.microsoft.com/office/drawing/2014/main" id="{CC4959F7-9327-2741-A4A5-06846124FC7D}"/>
                  </a:ext>
                </a:extLst>
              </p14:cNvPr>
              <p14:cNvContentPartPr/>
              <p14:nvPr/>
            </p14:nvContentPartPr>
            <p14:xfrm>
              <a:off x="2403310" y="2018346"/>
              <a:ext cx="360" cy="360"/>
            </p14:xfrm>
          </p:contentPart>
        </mc:Choice>
        <mc:Fallback xmlns="">
          <p:pic>
            <p:nvPicPr>
              <p:cNvPr id="7" name="Ink 6">
                <a:extLst>
                  <a:ext uri="{FF2B5EF4-FFF2-40B4-BE49-F238E27FC236}">
                    <a16:creationId xmlns:a16="http://schemas.microsoft.com/office/drawing/2014/main" id="{CC4959F7-9327-2741-A4A5-06846124FC7D}"/>
                  </a:ext>
                </a:extLst>
              </p:cNvPr>
              <p:cNvPicPr/>
              <p:nvPr/>
            </p:nvPicPr>
            <p:blipFill>
              <a:blip r:embed="rId4"/>
              <a:stretch>
                <a:fillRect/>
              </a:stretch>
            </p:blipFill>
            <p:spPr>
              <a:xfrm>
                <a:off x="2394310" y="2009346"/>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8" name="Ink 7">
                <a:extLst>
                  <a:ext uri="{FF2B5EF4-FFF2-40B4-BE49-F238E27FC236}">
                    <a16:creationId xmlns:a16="http://schemas.microsoft.com/office/drawing/2014/main" id="{705DB322-49F7-1140-947E-A9AA187A906C}"/>
                  </a:ext>
                </a:extLst>
              </p14:cNvPr>
              <p14:cNvContentPartPr/>
              <p14:nvPr/>
            </p14:nvContentPartPr>
            <p14:xfrm>
              <a:off x="1856470" y="1986306"/>
              <a:ext cx="360" cy="360"/>
            </p14:xfrm>
          </p:contentPart>
        </mc:Choice>
        <mc:Fallback xmlns="">
          <p:pic>
            <p:nvPicPr>
              <p:cNvPr id="8" name="Ink 7">
                <a:extLst>
                  <a:ext uri="{FF2B5EF4-FFF2-40B4-BE49-F238E27FC236}">
                    <a16:creationId xmlns:a16="http://schemas.microsoft.com/office/drawing/2014/main" id="{705DB322-49F7-1140-947E-A9AA187A906C}"/>
                  </a:ext>
                </a:extLst>
              </p:cNvPr>
              <p:cNvPicPr/>
              <p:nvPr/>
            </p:nvPicPr>
            <p:blipFill>
              <a:blip r:embed="rId4"/>
              <a:stretch>
                <a:fillRect/>
              </a:stretch>
            </p:blipFill>
            <p:spPr>
              <a:xfrm>
                <a:off x="1847470" y="1977306"/>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9" name="Ink 8">
                <a:extLst>
                  <a:ext uri="{FF2B5EF4-FFF2-40B4-BE49-F238E27FC236}">
                    <a16:creationId xmlns:a16="http://schemas.microsoft.com/office/drawing/2014/main" id="{D9F41056-B1D4-2E42-A0AC-170497A0506E}"/>
                  </a:ext>
                </a:extLst>
              </p14:cNvPr>
              <p14:cNvContentPartPr/>
              <p14:nvPr/>
            </p14:nvContentPartPr>
            <p14:xfrm>
              <a:off x="2381710" y="2665986"/>
              <a:ext cx="29520" cy="5760"/>
            </p14:xfrm>
          </p:contentPart>
        </mc:Choice>
        <mc:Fallback xmlns="">
          <p:pic>
            <p:nvPicPr>
              <p:cNvPr id="9" name="Ink 8">
                <a:extLst>
                  <a:ext uri="{FF2B5EF4-FFF2-40B4-BE49-F238E27FC236}">
                    <a16:creationId xmlns:a16="http://schemas.microsoft.com/office/drawing/2014/main" id="{D9F41056-B1D4-2E42-A0AC-170497A0506E}"/>
                  </a:ext>
                </a:extLst>
              </p:cNvPr>
              <p:cNvPicPr/>
              <p:nvPr/>
            </p:nvPicPr>
            <p:blipFill>
              <a:blip r:embed="rId7"/>
              <a:stretch>
                <a:fillRect/>
              </a:stretch>
            </p:blipFill>
            <p:spPr>
              <a:xfrm>
                <a:off x="2373070" y="2657346"/>
                <a:ext cx="47160" cy="234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0" name="Ink 9">
                <a:extLst>
                  <a:ext uri="{FF2B5EF4-FFF2-40B4-BE49-F238E27FC236}">
                    <a16:creationId xmlns:a16="http://schemas.microsoft.com/office/drawing/2014/main" id="{38BDD437-BC48-124D-9FF0-9CCEB73C469B}"/>
                  </a:ext>
                </a:extLst>
              </p14:cNvPr>
              <p14:cNvContentPartPr/>
              <p14:nvPr/>
            </p14:nvContentPartPr>
            <p14:xfrm>
              <a:off x="2206390" y="2075226"/>
              <a:ext cx="360" cy="360"/>
            </p14:xfrm>
          </p:contentPart>
        </mc:Choice>
        <mc:Fallback xmlns="">
          <p:pic>
            <p:nvPicPr>
              <p:cNvPr id="10" name="Ink 9">
                <a:extLst>
                  <a:ext uri="{FF2B5EF4-FFF2-40B4-BE49-F238E27FC236}">
                    <a16:creationId xmlns:a16="http://schemas.microsoft.com/office/drawing/2014/main" id="{38BDD437-BC48-124D-9FF0-9CCEB73C469B}"/>
                  </a:ext>
                </a:extLst>
              </p:cNvPr>
              <p:cNvPicPr/>
              <p:nvPr/>
            </p:nvPicPr>
            <p:blipFill>
              <a:blip r:embed="rId4"/>
              <a:stretch>
                <a:fillRect/>
              </a:stretch>
            </p:blipFill>
            <p:spPr>
              <a:xfrm>
                <a:off x="2197750" y="2066226"/>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2" name="Ink 11">
                <a:extLst>
                  <a:ext uri="{FF2B5EF4-FFF2-40B4-BE49-F238E27FC236}">
                    <a16:creationId xmlns:a16="http://schemas.microsoft.com/office/drawing/2014/main" id="{1342AC95-920E-7B47-865C-A3A286AF2BE3}"/>
                  </a:ext>
                </a:extLst>
              </p14:cNvPr>
              <p14:cNvContentPartPr/>
              <p14:nvPr/>
            </p14:nvContentPartPr>
            <p14:xfrm>
              <a:off x="1725430" y="2299506"/>
              <a:ext cx="4680" cy="9360"/>
            </p14:xfrm>
          </p:contentPart>
        </mc:Choice>
        <mc:Fallback xmlns="">
          <p:pic>
            <p:nvPicPr>
              <p:cNvPr id="12" name="Ink 11">
                <a:extLst>
                  <a:ext uri="{FF2B5EF4-FFF2-40B4-BE49-F238E27FC236}">
                    <a16:creationId xmlns:a16="http://schemas.microsoft.com/office/drawing/2014/main" id="{1342AC95-920E-7B47-865C-A3A286AF2BE3}"/>
                  </a:ext>
                </a:extLst>
              </p:cNvPr>
              <p:cNvPicPr/>
              <p:nvPr/>
            </p:nvPicPr>
            <p:blipFill>
              <a:blip r:embed="rId10"/>
              <a:stretch>
                <a:fillRect/>
              </a:stretch>
            </p:blipFill>
            <p:spPr>
              <a:xfrm>
                <a:off x="1716790" y="2290866"/>
                <a:ext cx="22320" cy="270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3" name="Ink 12">
                <a:extLst>
                  <a:ext uri="{FF2B5EF4-FFF2-40B4-BE49-F238E27FC236}">
                    <a16:creationId xmlns:a16="http://schemas.microsoft.com/office/drawing/2014/main" id="{8E229C8D-65AB-B040-A7F4-9AF7049EAEC1}"/>
                  </a:ext>
                </a:extLst>
              </p14:cNvPr>
              <p14:cNvContentPartPr/>
              <p14:nvPr/>
            </p14:nvContentPartPr>
            <p14:xfrm>
              <a:off x="2124670" y="2020866"/>
              <a:ext cx="360" cy="360"/>
            </p14:xfrm>
          </p:contentPart>
        </mc:Choice>
        <mc:Fallback xmlns="">
          <p:pic>
            <p:nvPicPr>
              <p:cNvPr id="13" name="Ink 12">
                <a:extLst>
                  <a:ext uri="{FF2B5EF4-FFF2-40B4-BE49-F238E27FC236}">
                    <a16:creationId xmlns:a16="http://schemas.microsoft.com/office/drawing/2014/main" id="{8E229C8D-65AB-B040-A7F4-9AF7049EAEC1}"/>
                  </a:ext>
                </a:extLst>
              </p:cNvPr>
              <p:cNvPicPr/>
              <p:nvPr/>
            </p:nvPicPr>
            <p:blipFill>
              <a:blip r:embed="rId4"/>
              <a:stretch>
                <a:fillRect/>
              </a:stretch>
            </p:blipFill>
            <p:spPr>
              <a:xfrm>
                <a:off x="2116030" y="2011866"/>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4" name="Ink 13">
                <a:extLst>
                  <a:ext uri="{FF2B5EF4-FFF2-40B4-BE49-F238E27FC236}">
                    <a16:creationId xmlns:a16="http://schemas.microsoft.com/office/drawing/2014/main" id="{856B1B03-5442-3E4E-B51F-B131A8A4A4FC}"/>
                  </a:ext>
                </a:extLst>
              </p14:cNvPr>
              <p14:cNvContentPartPr/>
              <p14:nvPr/>
            </p14:nvContentPartPr>
            <p14:xfrm>
              <a:off x="1483150" y="1918626"/>
              <a:ext cx="360" cy="360"/>
            </p14:xfrm>
          </p:contentPart>
        </mc:Choice>
        <mc:Fallback xmlns="">
          <p:pic>
            <p:nvPicPr>
              <p:cNvPr id="14" name="Ink 13">
                <a:extLst>
                  <a:ext uri="{FF2B5EF4-FFF2-40B4-BE49-F238E27FC236}">
                    <a16:creationId xmlns:a16="http://schemas.microsoft.com/office/drawing/2014/main" id="{856B1B03-5442-3E4E-B51F-B131A8A4A4FC}"/>
                  </a:ext>
                </a:extLst>
              </p:cNvPr>
              <p:cNvPicPr/>
              <p:nvPr/>
            </p:nvPicPr>
            <p:blipFill>
              <a:blip r:embed="rId4"/>
              <a:stretch>
                <a:fillRect/>
              </a:stretch>
            </p:blipFill>
            <p:spPr>
              <a:xfrm>
                <a:off x="1474150" y="1909626"/>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5" name="Ink 14">
                <a:extLst>
                  <a:ext uri="{FF2B5EF4-FFF2-40B4-BE49-F238E27FC236}">
                    <a16:creationId xmlns:a16="http://schemas.microsoft.com/office/drawing/2014/main" id="{E978C328-83DD-BE46-8459-7CFB07E665C5}"/>
                  </a:ext>
                </a:extLst>
              </p14:cNvPr>
              <p14:cNvContentPartPr/>
              <p14:nvPr/>
            </p14:nvContentPartPr>
            <p14:xfrm>
              <a:off x="5112310" y="788586"/>
              <a:ext cx="360" cy="360"/>
            </p14:xfrm>
          </p:contentPart>
        </mc:Choice>
        <mc:Fallback xmlns="">
          <p:pic>
            <p:nvPicPr>
              <p:cNvPr id="15" name="Ink 14">
                <a:extLst>
                  <a:ext uri="{FF2B5EF4-FFF2-40B4-BE49-F238E27FC236}">
                    <a16:creationId xmlns:a16="http://schemas.microsoft.com/office/drawing/2014/main" id="{E978C328-83DD-BE46-8459-7CFB07E665C5}"/>
                  </a:ext>
                </a:extLst>
              </p:cNvPr>
              <p:cNvPicPr/>
              <p:nvPr/>
            </p:nvPicPr>
            <p:blipFill>
              <a:blip r:embed="rId4"/>
              <a:stretch>
                <a:fillRect/>
              </a:stretch>
            </p:blipFill>
            <p:spPr>
              <a:xfrm>
                <a:off x="5103670" y="779946"/>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6" name="Ink 15">
                <a:extLst>
                  <a:ext uri="{FF2B5EF4-FFF2-40B4-BE49-F238E27FC236}">
                    <a16:creationId xmlns:a16="http://schemas.microsoft.com/office/drawing/2014/main" id="{69D6D1D1-2D8F-3E4D-A7E5-298DADE3A94E}"/>
                  </a:ext>
                </a:extLst>
              </p14:cNvPr>
              <p14:cNvContentPartPr/>
              <p14:nvPr/>
            </p14:nvContentPartPr>
            <p14:xfrm>
              <a:off x="4840870" y="2447826"/>
              <a:ext cx="4320" cy="7920"/>
            </p14:xfrm>
          </p:contentPart>
        </mc:Choice>
        <mc:Fallback xmlns="">
          <p:pic>
            <p:nvPicPr>
              <p:cNvPr id="16" name="Ink 15">
                <a:extLst>
                  <a:ext uri="{FF2B5EF4-FFF2-40B4-BE49-F238E27FC236}">
                    <a16:creationId xmlns:a16="http://schemas.microsoft.com/office/drawing/2014/main" id="{69D6D1D1-2D8F-3E4D-A7E5-298DADE3A94E}"/>
                  </a:ext>
                </a:extLst>
              </p:cNvPr>
              <p:cNvPicPr/>
              <p:nvPr/>
            </p:nvPicPr>
            <p:blipFill>
              <a:blip r:embed="rId10"/>
              <a:stretch>
                <a:fillRect/>
              </a:stretch>
            </p:blipFill>
            <p:spPr>
              <a:xfrm>
                <a:off x="4831870" y="2438826"/>
                <a:ext cx="21960" cy="25560"/>
              </a:xfrm>
              <a:prstGeom prst="rect">
                <a:avLst/>
              </a:prstGeom>
            </p:spPr>
          </p:pic>
        </mc:Fallback>
      </mc:AlternateContent>
      <p:sp>
        <p:nvSpPr>
          <p:cNvPr id="17" name="TextBox 16">
            <a:extLst>
              <a:ext uri="{FF2B5EF4-FFF2-40B4-BE49-F238E27FC236}">
                <a16:creationId xmlns:a16="http://schemas.microsoft.com/office/drawing/2014/main" id="{5C03F5D3-D124-A841-8F34-9FC2CBEDAB2B}"/>
              </a:ext>
            </a:extLst>
          </p:cNvPr>
          <p:cNvSpPr txBox="1"/>
          <p:nvPr/>
        </p:nvSpPr>
        <p:spPr>
          <a:xfrm>
            <a:off x="1725430" y="2435893"/>
            <a:ext cx="1114408" cy="400110"/>
          </a:xfrm>
          <a:prstGeom prst="rect">
            <a:avLst/>
          </a:prstGeom>
          <a:noFill/>
        </p:spPr>
        <p:txBody>
          <a:bodyPr wrap="none" rtlCol="0">
            <a:spAutoFit/>
          </a:bodyPr>
          <a:lstStyle/>
          <a:p>
            <a:r>
              <a:rPr lang="en-US" sz="2000" dirty="0"/>
              <a:t>Mt. 1:6-7</a:t>
            </a:r>
          </a:p>
        </p:txBody>
      </p:sp>
      <p:sp>
        <p:nvSpPr>
          <p:cNvPr id="18" name="TextBox 17">
            <a:extLst>
              <a:ext uri="{FF2B5EF4-FFF2-40B4-BE49-F238E27FC236}">
                <a16:creationId xmlns:a16="http://schemas.microsoft.com/office/drawing/2014/main" id="{31FF3E04-B3DC-6649-B1D4-D3106C0D8616}"/>
              </a:ext>
            </a:extLst>
          </p:cNvPr>
          <p:cNvSpPr txBox="1"/>
          <p:nvPr/>
        </p:nvSpPr>
        <p:spPr>
          <a:xfrm>
            <a:off x="5649814" y="1289501"/>
            <a:ext cx="994183" cy="400110"/>
          </a:xfrm>
          <a:prstGeom prst="rect">
            <a:avLst/>
          </a:prstGeom>
          <a:noFill/>
        </p:spPr>
        <p:txBody>
          <a:bodyPr wrap="none" rtlCol="0">
            <a:spAutoFit/>
          </a:bodyPr>
          <a:lstStyle/>
          <a:p>
            <a:r>
              <a:rPr lang="en-US" sz="2000" dirty="0"/>
              <a:t>Lk. 3:38</a:t>
            </a:r>
          </a:p>
        </p:txBody>
      </p:sp>
      <p:sp>
        <p:nvSpPr>
          <p:cNvPr id="19" name="TextBox 18">
            <a:extLst>
              <a:ext uri="{FF2B5EF4-FFF2-40B4-BE49-F238E27FC236}">
                <a16:creationId xmlns:a16="http://schemas.microsoft.com/office/drawing/2014/main" id="{22F2805A-765C-9540-A1F2-0470A5551A25}"/>
              </a:ext>
            </a:extLst>
          </p:cNvPr>
          <p:cNvSpPr txBox="1"/>
          <p:nvPr/>
        </p:nvSpPr>
        <p:spPr>
          <a:xfrm>
            <a:off x="5662601" y="1833680"/>
            <a:ext cx="995785" cy="400110"/>
          </a:xfrm>
          <a:prstGeom prst="rect">
            <a:avLst/>
          </a:prstGeom>
          <a:noFill/>
        </p:spPr>
        <p:txBody>
          <a:bodyPr wrap="none" rtlCol="0">
            <a:spAutoFit/>
          </a:bodyPr>
          <a:lstStyle/>
          <a:p>
            <a:r>
              <a:rPr lang="en-US" sz="2000" dirty="0"/>
              <a:t>Lk. 3:34</a:t>
            </a:r>
          </a:p>
        </p:txBody>
      </p:sp>
      <p:sp>
        <p:nvSpPr>
          <p:cNvPr id="20" name="TextBox 19">
            <a:extLst>
              <a:ext uri="{FF2B5EF4-FFF2-40B4-BE49-F238E27FC236}">
                <a16:creationId xmlns:a16="http://schemas.microsoft.com/office/drawing/2014/main" id="{A1DE0343-51AB-F84E-BA1E-E78FE4D25712}"/>
              </a:ext>
            </a:extLst>
          </p:cNvPr>
          <p:cNvSpPr txBox="1"/>
          <p:nvPr/>
        </p:nvSpPr>
        <p:spPr>
          <a:xfrm>
            <a:off x="5649814" y="2435893"/>
            <a:ext cx="978153" cy="400110"/>
          </a:xfrm>
          <a:prstGeom prst="rect">
            <a:avLst/>
          </a:prstGeom>
          <a:noFill/>
        </p:spPr>
        <p:txBody>
          <a:bodyPr wrap="none" rtlCol="0">
            <a:spAutoFit/>
          </a:bodyPr>
          <a:lstStyle/>
          <a:p>
            <a:r>
              <a:rPr lang="en-US" sz="2000" dirty="0"/>
              <a:t>Lk. 3:31</a:t>
            </a:r>
          </a:p>
        </p:txBody>
      </p:sp>
      <p:cxnSp>
        <p:nvCxnSpPr>
          <p:cNvPr id="22" name="Straight Connector 21">
            <a:extLst>
              <a:ext uri="{FF2B5EF4-FFF2-40B4-BE49-F238E27FC236}">
                <a16:creationId xmlns:a16="http://schemas.microsoft.com/office/drawing/2014/main" id="{E9C73FC2-70EB-B24D-90A6-8DB28AF2981E}"/>
              </a:ext>
            </a:extLst>
          </p:cNvPr>
          <p:cNvCxnSpPr>
            <a:cxnSpLocks/>
          </p:cNvCxnSpPr>
          <p:nvPr/>
        </p:nvCxnSpPr>
        <p:spPr>
          <a:xfrm flipH="1">
            <a:off x="2778843" y="2805225"/>
            <a:ext cx="1016223" cy="1247551"/>
          </a:xfrm>
          <a:prstGeom prst="line">
            <a:avLst/>
          </a:prstGeom>
          <a:ln w="38100"/>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F6CAB129-3C82-AE41-AC59-680BB0686281}"/>
              </a:ext>
            </a:extLst>
          </p:cNvPr>
          <p:cNvCxnSpPr>
            <a:cxnSpLocks/>
          </p:cNvCxnSpPr>
          <p:nvPr/>
        </p:nvCxnSpPr>
        <p:spPr>
          <a:xfrm>
            <a:off x="4524527" y="2805225"/>
            <a:ext cx="824409" cy="1247551"/>
          </a:xfrm>
          <a:prstGeom prst="line">
            <a:avLst/>
          </a:prstGeom>
          <a:ln w="38100"/>
        </p:spPr>
        <p:style>
          <a:lnRef idx="1">
            <a:schemeClr val="dk1"/>
          </a:lnRef>
          <a:fillRef idx="0">
            <a:schemeClr val="dk1"/>
          </a:fillRef>
          <a:effectRef idx="0">
            <a:schemeClr val="dk1"/>
          </a:effectRef>
          <a:fontRef idx="minor">
            <a:schemeClr val="tx1"/>
          </a:fontRef>
        </p:style>
      </p:cxnSp>
      <p:sp>
        <p:nvSpPr>
          <p:cNvPr id="29" name="TextBox 28">
            <a:extLst>
              <a:ext uri="{FF2B5EF4-FFF2-40B4-BE49-F238E27FC236}">
                <a16:creationId xmlns:a16="http://schemas.microsoft.com/office/drawing/2014/main" id="{40896CC6-D12D-6149-B6C5-C3991D893DC0}"/>
              </a:ext>
            </a:extLst>
          </p:cNvPr>
          <p:cNvSpPr txBox="1"/>
          <p:nvPr/>
        </p:nvSpPr>
        <p:spPr>
          <a:xfrm>
            <a:off x="1649077" y="4014032"/>
            <a:ext cx="2337628" cy="400110"/>
          </a:xfrm>
          <a:prstGeom prst="rect">
            <a:avLst/>
          </a:prstGeom>
          <a:noFill/>
        </p:spPr>
        <p:txBody>
          <a:bodyPr wrap="none" rtlCol="0">
            <a:spAutoFit/>
          </a:bodyPr>
          <a:lstStyle/>
          <a:p>
            <a:r>
              <a:rPr lang="en-US" sz="2000" dirty="0"/>
              <a:t>Mt. 16:7 --- Solomon</a:t>
            </a:r>
          </a:p>
        </p:txBody>
      </p:sp>
      <p:sp>
        <p:nvSpPr>
          <p:cNvPr id="30" name="TextBox 29">
            <a:extLst>
              <a:ext uri="{FF2B5EF4-FFF2-40B4-BE49-F238E27FC236}">
                <a16:creationId xmlns:a16="http://schemas.microsoft.com/office/drawing/2014/main" id="{ECEEF170-F808-0547-988A-2E90F1C48299}"/>
              </a:ext>
            </a:extLst>
          </p:cNvPr>
          <p:cNvSpPr txBox="1"/>
          <p:nvPr/>
        </p:nvSpPr>
        <p:spPr>
          <a:xfrm>
            <a:off x="4546671" y="4781709"/>
            <a:ext cx="1889172" cy="400110"/>
          </a:xfrm>
          <a:prstGeom prst="rect">
            <a:avLst/>
          </a:prstGeom>
          <a:noFill/>
        </p:spPr>
        <p:txBody>
          <a:bodyPr wrap="none" rtlCol="0">
            <a:spAutoFit/>
          </a:bodyPr>
          <a:lstStyle/>
          <a:p>
            <a:r>
              <a:rPr lang="en-US" sz="2000" dirty="0"/>
              <a:t>Mary --- Lk. 3:23</a:t>
            </a:r>
          </a:p>
        </p:txBody>
      </p:sp>
      <p:cxnSp>
        <p:nvCxnSpPr>
          <p:cNvPr id="31" name="Straight Connector 30">
            <a:extLst>
              <a:ext uri="{FF2B5EF4-FFF2-40B4-BE49-F238E27FC236}">
                <a16:creationId xmlns:a16="http://schemas.microsoft.com/office/drawing/2014/main" id="{08750553-1697-7345-85D6-8E9BCF9FDC37}"/>
              </a:ext>
            </a:extLst>
          </p:cNvPr>
          <p:cNvCxnSpPr>
            <a:cxnSpLocks/>
          </p:cNvCxnSpPr>
          <p:nvPr/>
        </p:nvCxnSpPr>
        <p:spPr>
          <a:xfrm>
            <a:off x="5341690" y="4402255"/>
            <a:ext cx="0" cy="398345"/>
          </a:xfrm>
          <a:prstGeom prst="line">
            <a:avLst/>
          </a:prstGeom>
          <a:ln w="38100"/>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55C62773-736C-F443-A8A6-449832C55BB8}"/>
              </a:ext>
            </a:extLst>
          </p:cNvPr>
          <p:cNvCxnSpPr>
            <a:cxnSpLocks/>
          </p:cNvCxnSpPr>
          <p:nvPr/>
        </p:nvCxnSpPr>
        <p:spPr>
          <a:xfrm>
            <a:off x="2776136" y="4383364"/>
            <a:ext cx="0" cy="398345"/>
          </a:xfrm>
          <a:prstGeom prst="line">
            <a:avLst/>
          </a:prstGeom>
          <a:ln w="38100"/>
        </p:spPr>
        <p:style>
          <a:lnRef idx="1">
            <a:schemeClr val="dk1"/>
          </a:lnRef>
          <a:fillRef idx="0">
            <a:schemeClr val="dk1"/>
          </a:fillRef>
          <a:effectRef idx="0">
            <a:schemeClr val="dk1"/>
          </a:effectRef>
          <a:fontRef idx="minor">
            <a:schemeClr val="tx1"/>
          </a:fontRef>
        </p:style>
      </p:cxnSp>
      <p:sp>
        <p:nvSpPr>
          <p:cNvPr id="35" name="TextBox 34">
            <a:extLst>
              <a:ext uri="{FF2B5EF4-FFF2-40B4-BE49-F238E27FC236}">
                <a16:creationId xmlns:a16="http://schemas.microsoft.com/office/drawing/2014/main" id="{45FCBFF8-9352-984E-A0DA-25C8BAEA540A}"/>
              </a:ext>
            </a:extLst>
          </p:cNvPr>
          <p:cNvSpPr txBox="1"/>
          <p:nvPr/>
        </p:nvSpPr>
        <p:spPr>
          <a:xfrm>
            <a:off x="4546671" y="4004296"/>
            <a:ext cx="2124299" cy="400110"/>
          </a:xfrm>
          <a:prstGeom prst="rect">
            <a:avLst/>
          </a:prstGeom>
          <a:noFill/>
        </p:spPr>
        <p:txBody>
          <a:bodyPr wrap="none" rtlCol="0">
            <a:spAutoFit/>
          </a:bodyPr>
          <a:lstStyle/>
          <a:p>
            <a:r>
              <a:rPr lang="en-US" sz="2000" dirty="0"/>
              <a:t>Nathan --- Lk. 3:31</a:t>
            </a:r>
          </a:p>
        </p:txBody>
      </p:sp>
      <p:sp>
        <p:nvSpPr>
          <p:cNvPr id="36" name="TextBox 35">
            <a:extLst>
              <a:ext uri="{FF2B5EF4-FFF2-40B4-BE49-F238E27FC236}">
                <a16:creationId xmlns:a16="http://schemas.microsoft.com/office/drawing/2014/main" id="{DA66CB85-BE36-824F-9E7B-F468092B5F83}"/>
              </a:ext>
            </a:extLst>
          </p:cNvPr>
          <p:cNvSpPr txBox="1"/>
          <p:nvPr/>
        </p:nvSpPr>
        <p:spPr>
          <a:xfrm>
            <a:off x="1669356" y="4759805"/>
            <a:ext cx="2125710" cy="400110"/>
          </a:xfrm>
          <a:prstGeom prst="rect">
            <a:avLst/>
          </a:prstGeom>
          <a:noFill/>
        </p:spPr>
        <p:txBody>
          <a:bodyPr wrap="none" rtlCol="0">
            <a:spAutoFit/>
          </a:bodyPr>
          <a:lstStyle/>
          <a:p>
            <a:r>
              <a:rPr lang="en-US" sz="2000" dirty="0"/>
              <a:t>Mt. 1:16 --- Joseph</a:t>
            </a:r>
          </a:p>
        </p:txBody>
      </p:sp>
      <p:sp>
        <p:nvSpPr>
          <p:cNvPr id="37" name="TextBox 36">
            <a:extLst>
              <a:ext uri="{FF2B5EF4-FFF2-40B4-BE49-F238E27FC236}">
                <a16:creationId xmlns:a16="http://schemas.microsoft.com/office/drawing/2014/main" id="{223CDC19-28E3-7547-93EC-18CF6AD073D1}"/>
              </a:ext>
            </a:extLst>
          </p:cNvPr>
          <p:cNvSpPr txBox="1"/>
          <p:nvPr/>
        </p:nvSpPr>
        <p:spPr>
          <a:xfrm>
            <a:off x="810713" y="5574164"/>
            <a:ext cx="2996333" cy="1015663"/>
          </a:xfrm>
          <a:prstGeom prst="rect">
            <a:avLst/>
          </a:prstGeom>
          <a:noFill/>
          <a:ln w="38100">
            <a:solidFill>
              <a:schemeClr val="tx1"/>
            </a:solidFill>
          </a:ln>
        </p:spPr>
        <p:txBody>
          <a:bodyPr wrap="none" rtlCol="0">
            <a:spAutoFit/>
          </a:bodyPr>
          <a:lstStyle/>
          <a:p>
            <a:r>
              <a:rPr lang="en-US" sz="2000" b="1" dirty="0">
                <a:latin typeface="Abadi" panose="020F0502020204030204" pitchFamily="34" charset="0"/>
                <a:cs typeface="Abadi" panose="020F0502020204030204" pitchFamily="34" charset="0"/>
              </a:rPr>
              <a:t>Matthew’s Gospel</a:t>
            </a:r>
          </a:p>
          <a:p>
            <a:pPr marL="342900" indent="-342900">
              <a:buAutoNum type="arabicParenBoth"/>
            </a:pPr>
            <a:r>
              <a:rPr lang="en-US" sz="2000" dirty="0">
                <a:cs typeface="Abadi" panose="020F0502020204030204" pitchFamily="34" charset="0"/>
              </a:rPr>
              <a:t>Genealogy of Joseph</a:t>
            </a:r>
          </a:p>
          <a:p>
            <a:pPr marL="342900" indent="-342900">
              <a:buAutoNum type="arabicParenBoth"/>
            </a:pPr>
            <a:r>
              <a:rPr lang="en-US" sz="2000" dirty="0">
                <a:cs typeface="Abadi" panose="020F0502020204030204" pitchFamily="34" charset="0"/>
              </a:rPr>
              <a:t>Jesus legal/royal record</a:t>
            </a:r>
          </a:p>
        </p:txBody>
      </p:sp>
      <p:sp>
        <p:nvSpPr>
          <p:cNvPr id="38" name="TextBox 37">
            <a:extLst>
              <a:ext uri="{FF2B5EF4-FFF2-40B4-BE49-F238E27FC236}">
                <a16:creationId xmlns:a16="http://schemas.microsoft.com/office/drawing/2014/main" id="{65693B77-729E-B444-A2CC-9C69037E57F2}"/>
              </a:ext>
            </a:extLst>
          </p:cNvPr>
          <p:cNvSpPr txBox="1"/>
          <p:nvPr/>
        </p:nvSpPr>
        <p:spPr>
          <a:xfrm>
            <a:off x="4963938" y="5559122"/>
            <a:ext cx="3369349" cy="1015663"/>
          </a:xfrm>
          <a:prstGeom prst="rect">
            <a:avLst/>
          </a:prstGeom>
          <a:noFill/>
          <a:ln w="38100">
            <a:solidFill>
              <a:schemeClr val="tx1"/>
            </a:solidFill>
          </a:ln>
        </p:spPr>
        <p:txBody>
          <a:bodyPr wrap="square" rtlCol="0">
            <a:spAutoFit/>
          </a:bodyPr>
          <a:lstStyle/>
          <a:p>
            <a:r>
              <a:rPr lang="en-US" sz="2000" b="1" dirty="0">
                <a:latin typeface="Abadi" panose="020F0502020204030204" pitchFamily="34" charset="0"/>
                <a:cs typeface="Abadi" panose="020F0502020204030204" pitchFamily="34" charset="0"/>
              </a:rPr>
              <a:t>Luke’s Gospel</a:t>
            </a:r>
          </a:p>
          <a:p>
            <a:pPr marL="342900" indent="-342900">
              <a:buAutoNum type="arabicParenBoth"/>
            </a:pPr>
            <a:r>
              <a:rPr lang="en-US" sz="2000" dirty="0">
                <a:latin typeface="+mj-lt"/>
                <a:cs typeface="Abadi" panose="020F0502020204030204" pitchFamily="34" charset="0"/>
              </a:rPr>
              <a:t>Genealogy of Mary</a:t>
            </a:r>
          </a:p>
          <a:p>
            <a:pPr marL="342900" indent="-342900">
              <a:buAutoNum type="arabicParenBoth"/>
            </a:pPr>
            <a:r>
              <a:rPr lang="en-US" sz="2000" dirty="0">
                <a:latin typeface="+mj-lt"/>
                <a:cs typeface="Abadi" panose="020F0502020204030204" pitchFamily="34" charset="0"/>
              </a:rPr>
              <a:t>Jesus natural/royal record</a:t>
            </a:r>
          </a:p>
        </p:txBody>
      </p:sp>
      <p:sp>
        <p:nvSpPr>
          <p:cNvPr id="39" name="TextBox 38">
            <a:extLst>
              <a:ext uri="{FF2B5EF4-FFF2-40B4-BE49-F238E27FC236}">
                <a16:creationId xmlns:a16="http://schemas.microsoft.com/office/drawing/2014/main" id="{0424A5E8-7196-A94A-AB5A-B3B3882E30A3}"/>
              </a:ext>
            </a:extLst>
          </p:cNvPr>
          <p:cNvSpPr txBox="1"/>
          <p:nvPr/>
        </p:nvSpPr>
        <p:spPr>
          <a:xfrm>
            <a:off x="2732211" y="5562600"/>
            <a:ext cx="184731" cy="646331"/>
          </a:xfrm>
          <a:prstGeom prst="rect">
            <a:avLst/>
          </a:prstGeom>
          <a:noFill/>
        </p:spPr>
        <p:txBody>
          <a:bodyPr wrap="none" rtlCol="0">
            <a:spAutoFit/>
          </a:bodyPr>
          <a:lstStyle/>
          <a:p>
            <a:endParaRPr lang="en-US" dirty="0"/>
          </a:p>
          <a:p>
            <a:endParaRPr lang="en-US" dirty="0"/>
          </a:p>
        </p:txBody>
      </p:sp>
      <p:sp>
        <p:nvSpPr>
          <p:cNvPr id="32" name="TextBox 31">
            <a:extLst>
              <a:ext uri="{FF2B5EF4-FFF2-40B4-BE49-F238E27FC236}">
                <a16:creationId xmlns:a16="http://schemas.microsoft.com/office/drawing/2014/main" id="{53C21337-8D64-9D46-B151-EB5BA8DF6828}"/>
              </a:ext>
            </a:extLst>
          </p:cNvPr>
          <p:cNvSpPr txBox="1"/>
          <p:nvPr/>
        </p:nvSpPr>
        <p:spPr>
          <a:xfrm>
            <a:off x="6906482" y="372070"/>
            <a:ext cx="2114939" cy="3477875"/>
          </a:xfrm>
          <a:prstGeom prst="rect">
            <a:avLst/>
          </a:prstGeom>
          <a:noFill/>
          <a:ln w="57150">
            <a:solidFill>
              <a:srgbClr val="FFC000"/>
            </a:solidFill>
          </a:ln>
        </p:spPr>
        <p:txBody>
          <a:bodyPr wrap="square" rtlCol="0">
            <a:spAutoFit/>
          </a:bodyPr>
          <a:lstStyle/>
          <a:p>
            <a:r>
              <a:rPr lang="en-US" sz="2000" dirty="0"/>
              <a:t>Jesus is both</a:t>
            </a:r>
          </a:p>
          <a:p>
            <a:r>
              <a:rPr lang="en-US" sz="2000" dirty="0"/>
              <a:t>David’s Son and </a:t>
            </a:r>
          </a:p>
          <a:p>
            <a:r>
              <a:rPr lang="en-US" sz="2000" dirty="0"/>
              <a:t>David’s Lord…</a:t>
            </a:r>
          </a:p>
          <a:p>
            <a:endParaRPr lang="en-US" sz="2000" dirty="0"/>
          </a:p>
          <a:p>
            <a:r>
              <a:rPr lang="en-US" sz="2000" dirty="0"/>
              <a:t>“The Lord says to my Lord: “Sit at my right hand, until I make your enemies your footstool.” (Ps. 110:1)</a:t>
            </a:r>
          </a:p>
        </p:txBody>
      </p:sp>
    </p:spTree>
    <p:extLst>
      <p:ext uri="{BB962C8B-B14F-4D97-AF65-F5344CB8AC3E}">
        <p14:creationId xmlns:p14="http://schemas.microsoft.com/office/powerpoint/2010/main" val="3482665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CD59330-1D58-2C47-A35E-8304EB0A9915}"/>
              </a:ext>
            </a:extLst>
          </p:cNvPr>
          <p:cNvSpPr txBox="1"/>
          <p:nvPr/>
        </p:nvSpPr>
        <p:spPr>
          <a:xfrm>
            <a:off x="152400" y="186378"/>
            <a:ext cx="8877299" cy="6340197"/>
          </a:xfrm>
          <a:prstGeom prst="rect">
            <a:avLst/>
          </a:prstGeom>
          <a:noFill/>
          <a:ln w="38100">
            <a:solidFill>
              <a:schemeClr val="tx1"/>
            </a:solidFill>
          </a:ln>
        </p:spPr>
        <p:txBody>
          <a:bodyPr wrap="square" rtlCol="0">
            <a:spAutoFit/>
          </a:bodyPr>
          <a:lstStyle/>
          <a:p>
            <a:r>
              <a:rPr lang="en-US" sz="2400" b="1" dirty="0"/>
              <a:t>Fulfilled prophecy in Matthew -- A means to convince Jews</a:t>
            </a:r>
            <a:r>
              <a:rPr lang="en-US" sz="2400" dirty="0"/>
              <a:t>: </a:t>
            </a:r>
            <a:endParaRPr lang="en-US" sz="800" dirty="0"/>
          </a:p>
          <a:p>
            <a:endParaRPr lang="en-US" sz="800" dirty="0"/>
          </a:p>
          <a:p>
            <a:pPr marL="457200" indent="-457200">
              <a:buFont typeface="+mj-lt"/>
              <a:buAutoNum type="arabicPeriod"/>
            </a:pPr>
            <a:r>
              <a:rPr lang="en-US" sz="2200" dirty="0"/>
              <a:t>1:22-23 --- Born of a virgin and His name shall be called Immanuel (Isa. 7:14; 9:6)</a:t>
            </a:r>
          </a:p>
          <a:p>
            <a:pPr marL="457200" indent="-457200">
              <a:buFont typeface="+mj-lt"/>
              <a:buAutoNum type="arabicPeriod"/>
            </a:pPr>
            <a:r>
              <a:rPr lang="en-US" sz="2200" dirty="0"/>
              <a:t>2:5-6 --- Born in Bethlehem (Micah 5:2)</a:t>
            </a:r>
          </a:p>
          <a:p>
            <a:pPr marL="457200" indent="-457200">
              <a:buFont typeface="+mj-lt"/>
              <a:buAutoNum type="arabicPeriod"/>
            </a:pPr>
            <a:r>
              <a:rPr lang="en-US" sz="2200" dirty="0"/>
              <a:t>2:15 --- Flight to Egypt (Hos. 11:1)</a:t>
            </a:r>
          </a:p>
          <a:p>
            <a:pPr marL="457200" indent="-457200">
              <a:buFont typeface="+mj-lt"/>
              <a:buAutoNum type="arabicPeriod"/>
            </a:pPr>
            <a:r>
              <a:rPr lang="en-US" sz="2200" dirty="0"/>
              <a:t>2:16-18 --- Slaying of children by Herod (Jer. 31:5)</a:t>
            </a:r>
          </a:p>
          <a:p>
            <a:pPr marL="457200" indent="-457200">
              <a:buFont typeface="+mj-lt"/>
              <a:buAutoNum type="arabicPeriod"/>
            </a:pPr>
            <a:r>
              <a:rPr lang="en-US" sz="2200" dirty="0"/>
              <a:t>2:23 --- He would be called a Nazarene (i.e., “Branch” or “separated one”) (Zech. 6:12; Isa. 11:1).  </a:t>
            </a:r>
          </a:p>
          <a:p>
            <a:pPr marL="457200" indent="-457200">
              <a:buFont typeface="+mj-lt"/>
              <a:buAutoNum type="arabicPeriod"/>
            </a:pPr>
            <a:r>
              <a:rPr lang="en-US" sz="2200" dirty="0"/>
              <a:t>3:3 --- John the Baptist, a voice crying in the wilderness (Isa. 40:3)</a:t>
            </a:r>
          </a:p>
          <a:p>
            <a:pPr marL="457200" indent="-457200">
              <a:buFont typeface="+mj-lt"/>
              <a:buAutoNum type="arabicPeriod"/>
            </a:pPr>
            <a:r>
              <a:rPr lang="en-US" sz="2200" dirty="0"/>
              <a:t>4:12-16 --- His ministry in Galilee (Isa. 9:1-2)</a:t>
            </a:r>
          </a:p>
          <a:p>
            <a:pPr marL="457200" indent="-457200">
              <a:buFont typeface="+mj-lt"/>
              <a:buAutoNum type="arabicPeriod"/>
            </a:pPr>
            <a:r>
              <a:rPr lang="en-US" sz="2200" dirty="0"/>
              <a:t>8:16-17 --- Healing the sick (Isa. 53:4)</a:t>
            </a:r>
          </a:p>
          <a:p>
            <a:pPr marL="457200" indent="-457200">
              <a:buFont typeface="+mj-lt"/>
              <a:buAutoNum type="arabicPeriod"/>
            </a:pPr>
            <a:r>
              <a:rPr lang="en-US" sz="2200" dirty="0"/>
              <a:t>11:10 --- John the Baptist preparing the way (Mal. 3:1)</a:t>
            </a:r>
          </a:p>
          <a:p>
            <a:pPr marL="457200" indent="-457200">
              <a:buFont typeface="+mj-lt"/>
              <a:buAutoNum type="arabicPeriod"/>
            </a:pPr>
            <a:r>
              <a:rPr lang="en-US" sz="2200" dirty="0"/>
              <a:t>12:14-21 --- God’s spirit upon Him, meek and gentle (Isa. 42:1; 11:2)</a:t>
            </a:r>
          </a:p>
          <a:p>
            <a:pPr marL="457200" indent="-457200">
              <a:buFont typeface="+mj-lt"/>
              <a:buAutoNum type="arabicPeriod"/>
            </a:pPr>
            <a:r>
              <a:rPr lang="en-US" sz="2200" dirty="0"/>
              <a:t>13:34-35 --- Speaking in parables (Ps. 78:2)</a:t>
            </a:r>
          </a:p>
          <a:p>
            <a:pPr marL="457200" indent="-457200">
              <a:buFont typeface="+mj-lt"/>
              <a:buAutoNum type="arabicPeriod"/>
            </a:pPr>
            <a:r>
              <a:rPr lang="en-US" sz="2200" dirty="0"/>
              <a:t>21:1-5 --- Triumphal entry into Jerusalem (Isa. 62:11; Zech 9:9)</a:t>
            </a:r>
          </a:p>
          <a:p>
            <a:pPr marL="457200" indent="-457200">
              <a:buFont typeface="+mj-lt"/>
              <a:buAutoNum type="arabicPeriod"/>
            </a:pPr>
            <a:r>
              <a:rPr lang="en-US" sz="2200" dirty="0"/>
              <a:t>26:52-54 --- Jesus seized by force (Isa. 53:8)</a:t>
            </a:r>
          </a:p>
          <a:p>
            <a:pPr marL="457200" indent="-457200">
              <a:buFont typeface="+mj-lt"/>
              <a:buAutoNum type="arabicPeriod"/>
            </a:pPr>
            <a:r>
              <a:rPr lang="en-US" sz="2200" dirty="0"/>
              <a:t>27:9 --- Betrayed for thirty pieces of silver (Zech. 11:12)</a:t>
            </a:r>
          </a:p>
          <a:p>
            <a:pPr marL="457200" indent="-457200">
              <a:buFont typeface="+mj-lt"/>
              <a:buAutoNum type="arabicPeriod"/>
            </a:pPr>
            <a:r>
              <a:rPr lang="en-US" sz="2200" dirty="0"/>
              <a:t>27:10 --- Money was given to the potter (Zech. 11:13)</a:t>
            </a:r>
          </a:p>
        </p:txBody>
      </p:sp>
    </p:spTree>
    <p:extLst>
      <p:ext uri="{BB962C8B-B14F-4D97-AF65-F5344CB8AC3E}">
        <p14:creationId xmlns:p14="http://schemas.microsoft.com/office/powerpoint/2010/main" val="2388437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CD59330-1D58-2C47-A35E-8304EB0A9915}"/>
              </a:ext>
            </a:extLst>
          </p:cNvPr>
          <p:cNvSpPr txBox="1"/>
          <p:nvPr/>
        </p:nvSpPr>
        <p:spPr>
          <a:xfrm>
            <a:off x="152400" y="152401"/>
            <a:ext cx="8973207" cy="6370975"/>
          </a:xfrm>
          <a:prstGeom prst="rect">
            <a:avLst/>
          </a:prstGeom>
          <a:noFill/>
          <a:ln w="38100">
            <a:solidFill>
              <a:schemeClr val="tx1"/>
            </a:solidFill>
          </a:ln>
        </p:spPr>
        <p:txBody>
          <a:bodyPr wrap="square" rtlCol="0">
            <a:spAutoFit/>
          </a:bodyPr>
          <a:lstStyle/>
          <a:p>
            <a:r>
              <a:rPr lang="en-US" sz="2400" b="1" dirty="0"/>
              <a:t>Fulfilled prophecy in Matthew -- Regarding death, burial and resurrection</a:t>
            </a:r>
            <a:r>
              <a:rPr lang="en-US" sz="2400" dirty="0"/>
              <a:t>: </a:t>
            </a:r>
            <a:endParaRPr lang="en-US" sz="800" dirty="0"/>
          </a:p>
          <a:p>
            <a:endParaRPr lang="en-US" sz="800" dirty="0"/>
          </a:p>
          <a:p>
            <a:pPr marL="457200" indent="-457200">
              <a:buFont typeface="+mj-lt"/>
              <a:buAutoNum type="arabicPeriod"/>
            </a:pPr>
            <a:r>
              <a:rPr lang="en-US" sz="2200" dirty="0"/>
              <a:t>26:60-61 --- False witnesses accusing (Ps. 27:12)</a:t>
            </a:r>
          </a:p>
          <a:p>
            <a:pPr marL="457200" indent="-457200">
              <a:buFont typeface="+mj-lt"/>
              <a:buAutoNum type="arabicPeriod"/>
            </a:pPr>
            <a:r>
              <a:rPr lang="en-US" sz="2200" dirty="0"/>
              <a:t>26:62-62 --- He was silent when accused (Isa. 53:7)</a:t>
            </a:r>
          </a:p>
          <a:p>
            <a:pPr marL="457200" indent="-457200">
              <a:buFont typeface="+mj-lt"/>
              <a:buAutoNum type="arabicPeriod"/>
            </a:pPr>
            <a:r>
              <a:rPr lang="en-US" sz="2200" dirty="0"/>
              <a:t>27:35 --- Garments parted; lots cast for His vesture (Ps. 22:18)</a:t>
            </a:r>
          </a:p>
          <a:p>
            <a:pPr marL="457200" indent="-457200">
              <a:buFont typeface="+mj-lt"/>
              <a:buAutoNum type="arabicPeriod"/>
            </a:pPr>
            <a:r>
              <a:rPr lang="en-US" sz="2200" dirty="0"/>
              <a:t>27:38 --- Crucified with thieves (Isa. 53:12)</a:t>
            </a:r>
          </a:p>
          <a:p>
            <a:pPr marL="457200" indent="-457200">
              <a:buFont typeface="+mj-lt"/>
              <a:buAutoNum type="arabicPeriod"/>
            </a:pPr>
            <a:r>
              <a:rPr lang="en-US" sz="2200" dirty="0"/>
              <a:t>27:39-40 --- Mocked and insulted (Ps. 22:6-8)</a:t>
            </a:r>
          </a:p>
          <a:p>
            <a:pPr marL="457200" indent="-457200">
              <a:buFont typeface="+mj-lt"/>
              <a:buAutoNum type="arabicPeriod"/>
            </a:pPr>
            <a:r>
              <a:rPr lang="en-US" sz="2200" dirty="0"/>
              <a:t>27:57-70 --- Buried with the rich (Isa. 53:9)</a:t>
            </a:r>
          </a:p>
          <a:p>
            <a:pPr marL="457200" indent="-457200">
              <a:buFont typeface="+mj-lt"/>
              <a:buAutoNum type="arabicPeriod"/>
            </a:pPr>
            <a:r>
              <a:rPr lang="en-US" sz="2200" dirty="0"/>
              <a:t>28:9 --- Resurrected (Ps. 16:10)</a:t>
            </a:r>
          </a:p>
          <a:p>
            <a:pPr marL="457200" indent="-457200">
              <a:buFont typeface="+mj-lt"/>
              <a:buAutoNum type="arabicPeriod"/>
            </a:pPr>
            <a:endParaRPr lang="en-US" sz="2200" dirty="0"/>
          </a:p>
          <a:p>
            <a:pPr marL="457200" indent="-457200">
              <a:buFont typeface="+mj-lt"/>
              <a:buAutoNum type="arabicPeriod"/>
            </a:pPr>
            <a:endParaRPr lang="en-US" sz="2200" dirty="0"/>
          </a:p>
          <a:p>
            <a:pPr marL="457200" indent="-457200">
              <a:buFont typeface="+mj-lt"/>
              <a:buAutoNum type="arabicPeriod"/>
            </a:pPr>
            <a:endParaRPr lang="en-US" sz="2200" dirty="0"/>
          </a:p>
          <a:p>
            <a:pPr marL="457200" indent="-457200">
              <a:buFont typeface="+mj-lt"/>
              <a:buAutoNum type="arabicPeriod"/>
            </a:pPr>
            <a:endParaRPr lang="en-US" sz="2200" dirty="0"/>
          </a:p>
          <a:p>
            <a:pPr marL="457200" indent="-457200">
              <a:buFont typeface="+mj-lt"/>
              <a:buAutoNum type="arabicPeriod"/>
            </a:pPr>
            <a:endParaRPr lang="en-US" sz="2200" dirty="0"/>
          </a:p>
          <a:p>
            <a:pPr marL="457200" indent="-457200">
              <a:buFont typeface="+mj-lt"/>
              <a:buAutoNum type="arabicPeriod"/>
            </a:pPr>
            <a:endParaRPr lang="en-US" sz="2200" dirty="0"/>
          </a:p>
          <a:p>
            <a:pPr marL="457200" indent="-457200">
              <a:buFont typeface="+mj-lt"/>
              <a:buAutoNum type="arabicPeriod"/>
            </a:pPr>
            <a:endParaRPr lang="en-US" sz="2200" dirty="0"/>
          </a:p>
          <a:p>
            <a:pPr marL="457200" indent="-457200">
              <a:buFont typeface="+mj-lt"/>
              <a:buAutoNum type="arabicPeriod"/>
            </a:pPr>
            <a:endParaRPr lang="en-US" sz="2200" dirty="0"/>
          </a:p>
          <a:p>
            <a:pPr marL="457200" indent="-457200">
              <a:buFont typeface="+mj-lt"/>
              <a:buAutoNum type="arabicPeriod"/>
            </a:pPr>
            <a:endParaRPr lang="en-US" sz="2200" dirty="0"/>
          </a:p>
        </p:txBody>
      </p:sp>
    </p:spTree>
    <p:extLst>
      <p:ext uri="{BB962C8B-B14F-4D97-AF65-F5344CB8AC3E}">
        <p14:creationId xmlns:p14="http://schemas.microsoft.com/office/powerpoint/2010/main" val="1912489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C8185A1-031B-7D43-8F91-31EBE7B22BE1}"/>
              </a:ext>
            </a:extLst>
          </p:cNvPr>
          <p:cNvSpPr/>
          <p:nvPr/>
        </p:nvSpPr>
        <p:spPr>
          <a:xfrm>
            <a:off x="1219200" y="117693"/>
            <a:ext cx="7628660" cy="6740307"/>
          </a:xfrm>
          <a:prstGeom prst="rect">
            <a:avLst/>
          </a:prstGeom>
        </p:spPr>
        <p:txBody>
          <a:bodyPr wrap="square">
            <a:spAutoFit/>
          </a:bodyPr>
          <a:lstStyle/>
          <a:p>
            <a:pPr marL="342900" indent="-342900">
              <a:buFont typeface="+mj-lt"/>
              <a:buAutoNum type="arabicPeriod"/>
            </a:pPr>
            <a:r>
              <a:rPr lang="en-US" b="1" dirty="0"/>
              <a:t>The Lamp Under a Basket (5:14-15)</a:t>
            </a:r>
          </a:p>
          <a:p>
            <a:pPr marL="342900" indent="-342900">
              <a:buFont typeface="+mj-lt"/>
              <a:buAutoNum type="arabicPeriod"/>
            </a:pPr>
            <a:r>
              <a:rPr lang="en-US" b="1" dirty="0"/>
              <a:t>The Wise and Foolish Builders (7:24-27)</a:t>
            </a:r>
          </a:p>
          <a:p>
            <a:pPr marL="342900" indent="-342900">
              <a:buFont typeface="+mj-lt"/>
              <a:buAutoNum type="arabicPeriod"/>
            </a:pPr>
            <a:r>
              <a:rPr lang="en-US" b="1" dirty="0"/>
              <a:t>New Cloth on an Old Garment (9:16)</a:t>
            </a:r>
          </a:p>
          <a:p>
            <a:pPr marL="342900" indent="-342900">
              <a:buFont typeface="+mj-lt"/>
              <a:buAutoNum type="arabicPeriod"/>
            </a:pPr>
            <a:r>
              <a:rPr lang="en-US" b="1" dirty="0"/>
              <a:t>New Wine Into Old Wineskins (9:17)</a:t>
            </a:r>
          </a:p>
          <a:p>
            <a:pPr marL="342900" indent="-342900">
              <a:buFont typeface="+mj-lt"/>
              <a:buAutoNum type="arabicPeriod"/>
            </a:pPr>
            <a:r>
              <a:rPr lang="en-US" b="1" dirty="0"/>
              <a:t>The Strong Man (12:29)</a:t>
            </a:r>
          </a:p>
          <a:p>
            <a:pPr marL="342900" indent="-342900">
              <a:buFont typeface="+mj-lt"/>
              <a:buAutoNum type="arabicPeriod"/>
            </a:pPr>
            <a:r>
              <a:rPr lang="en-US" b="1" dirty="0"/>
              <a:t>The Sower (13:3-9)</a:t>
            </a:r>
          </a:p>
          <a:p>
            <a:pPr marL="342900" indent="-342900">
              <a:buFont typeface="+mj-lt"/>
              <a:buAutoNum type="arabicPeriod"/>
            </a:pPr>
            <a:r>
              <a:rPr lang="en-US" b="1" dirty="0"/>
              <a:t>The Tares (13:24-30)</a:t>
            </a:r>
          </a:p>
          <a:p>
            <a:pPr marL="342900" indent="-342900">
              <a:buFont typeface="+mj-lt"/>
              <a:buAutoNum type="arabicPeriod"/>
            </a:pPr>
            <a:r>
              <a:rPr lang="en-US" b="1" dirty="0"/>
              <a:t>The Mustard Seed (13:31-32)</a:t>
            </a:r>
          </a:p>
          <a:p>
            <a:pPr marL="342900" indent="-342900">
              <a:buFont typeface="+mj-lt"/>
              <a:buAutoNum type="arabicPeriod"/>
            </a:pPr>
            <a:r>
              <a:rPr lang="en-US" b="1" dirty="0"/>
              <a:t>The Leaven (13:33)</a:t>
            </a:r>
          </a:p>
          <a:p>
            <a:pPr marL="342900" indent="-342900">
              <a:buFont typeface="+mj-lt"/>
              <a:buAutoNum type="arabicPeriod"/>
            </a:pPr>
            <a:r>
              <a:rPr lang="en-US" b="1" dirty="0"/>
              <a:t>The Hidden Treasure (13:44)</a:t>
            </a:r>
          </a:p>
          <a:p>
            <a:pPr marL="342900" indent="-342900">
              <a:buFont typeface="+mj-lt"/>
              <a:buAutoNum type="arabicPeriod"/>
            </a:pPr>
            <a:r>
              <a:rPr lang="en-US" b="1" dirty="0"/>
              <a:t>The Pearl of Great Price (13:45-46)</a:t>
            </a:r>
          </a:p>
          <a:p>
            <a:pPr marL="342900" indent="-342900">
              <a:buFont typeface="+mj-lt"/>
              <a:buAutoNum type="arabicPeriod"/>
            </a:pPr>
            <a:r>
              <a:rPr lang="en-US" b="1" dirty="0"/>
              <a:t>Drawing in the Net (13:47-50)</a:t>
            </a:r>
          </a:p>
          <a:p>
            <a:pPr marL="342900" indent="-342900">
              <a:buFont typeface="+mj-lt"/>
              <a:buAutoNum type="arabicPeriod"/>
            </a:pPr>
            <a:r>
              <a:rPr lang="en-US" b="1" dirty="0"/>
              <a:t>The Householder (13:52)</a:t>
            </a:r>
          </a:p>
          <a:p>
            <a:pPr marL="342900" indent="-342900">
              <a:buFont typeface="+mj-lt"/>
              <a:buAutoNum type="arabicPeriod"/>
            </a:pPr>
            <a:r>
              <a:rPr lang="en-US" b="1" dirty="0"/>
              <a:t>The Lost Sheep (19:10-14)</a:t>
            </a:r>
          </a:p>
          <a:p>
            <a:pPr marL="342900" indent="-342900">
              <a:buFont typeface="+mj-lt"/>
              <a:buAutoNum type="arabicPeriod"/>
            </a:pPr>
            <a:r>
              <a:rPr lang="en-US" b="1" dirty="0"/>
              <a:t>The Unforgiving Servant (18:23-35)</a:t>
            </a:r>
          </a:p>
          <a:p>
            <a:pPr marL="342900" indent="-342900">
              <a:buFont typeface="+mj-lt"/>
              <a:buAutoNum type="arabicPeriod"/>
            </a:pPr>
            <a:r>
              <a:rPr lang="en-US" b="1" dirty="0"/>
              <a:t>The Workers in the Vineyard (20:1-16)</a:t>
            </a:r>
          </a:p>
          <a:p>
            <a:pPr marL="342900" indent="-342900">
              <a:buFont typeface="+mj-lt"/>
              <a:buAutoNum type="arabicPeriod"/>
            </a:pPr>
            <a:r>
              <a:rPr lang="en-US" b="1" dirty="0"/>
              <a:t>The Two Sons (21:28-32)</a:t>
            </a:r>
          </a:p>
          <a:p>
            <a:pPr marL="342900" indent="-342900">
              <a:buFont typeface="+mj-lt"/>
              <a:buAutoNum type="arabicPeriod"/>
            </a:pPr>
            <a:r>
              <a:rPr lang="en-US" b="1" dirty="0"/>
              <a:t>The Wicked Husbandman (21:33-41)</a:t>
            </a:r>
          </a:p>
          <a:p>
            <a:pPr marL="342900" indent="-342900">
              <a:buFont typeface="+mj-lt"/>
              <a:buAutoNum type="arabicPeriod"/>
            </a:pPr>
            <a:r>
              <a:rPr lang="en-US" b="1" dirty="0"/>
              <a:t>The Great Banquet (22:1-14)</a:t>
            </a:r>
          </a:p>
          <a:p>
            <a:pPr marL="342900" indent="-342900">
              <a:buFont typeface="+mj-lt"/>
              <a:buAutoNum type="arabicPeriod"/>
            </a:pPr>
            <a:r>
              <a:rPr lang="en-US" b="1" dirty="0"/>
              <a:t>The Budding Fig Tree (24:32-35)</a:t>
            </a:r>
          </a:p>
          <a:p>
            <a:pPr marL="342900" indent="-342900">
              <a:buFont typeface="+mj-lt"/>
              <a:buAutoNum type="arabicPeriod"/>
            </a:pPr>
            <a:r>
              <a:rPr lang="en-US" b="1" dirty="0"/>
              <a:t>The Faithful Servant (24:42-51)</a:t>
            </a:r>
          </a:p>
          <a:p>
            <a:pPr marL="342900" indent="-342900">
              <a:buFont typeface="+mj-lt"/>
              <a:buAutoNum type="arabicPeriod"/>
            </a:pPr>
            <a:r>
              <a:rPr lang="en-US" b="1" dirty="0"/>
              <a:t>The Ten Bridesmaids (25:1-13)</a:t>
            </a:r>
          </a:p>
          <a:p>
            <a:pPr marL="342900" indent="-342900">
              <a:buFont typeface="+mj-lt"/>
              <a:buAutoNum type="arabicPeriod"/>
            </a:pPr>
            <a:r>
              <a:rPr lang="en-US" b="1" dirty="0"/>
              <a:t>The Talents (25:14-30)</a:t>
            </a:r>
          </a:p>
          <a:p>
            <a:pPr marL="342900" indent="-342900">
              <a:buFont typeface="+mj-lt"/>
              <a:buAutoNum type="arabicPeriod"/>
            </a:pPr>
            <a:r>
              <a:rPr lang="en-US" b="1" dirty="0"/>
              <a:t>The Sheep and the Goats (25:31-46)</a:t>
            </a:r>
          </a:p>
        </p:txBody>
      </p:sp>
      <p:sp>
        <p:nvSpPr>
          <p:cNvPr id="8" name="TextBox 7">
            <a:extLst>
              <a:ext uri="{FF2B5EF4-FFF2-40B4-BE49-F238E27FC236}">
                <a16:creationId xmlns:a16="http://schemas.microsoft.com/office/drawing/2014/main" id="{E9D4A647-EB8C-CD4C-AF0A-981529D05136}"/>
              </a:ext>
            </a:extLst>
          </p:cNvPr>
          <p:cNvSpPr txBox="1"/>
          <p:nvPr/>
        </p:nvSpPr>
        <p:spPr>
          <a:xfrm>
            <a:off x="6172200" y="838200"/>
            <a:ext cx="768928" cy="4734373"/>
          </a:xfrm>
          <a:prstGeom prst="rect">
            <a:avLst/>
          </a:prstGeom>
          <a:solidFill>
            <a:schemeClr val="tx1"/>
          </a:solidFill>
        </p:spPr>
        <p:txBody>
          <a:bodyPr vert="wordArtVert" wrap="none" rtlCol="0">
            <a:spAutoFit/>
          </a:bodyPr>
          <a:lstStyle/>
          <a:p>
            <a:r>
              <a:rPr lang="en-US" sz="3200" dirty="0">
                <a:solidFill>
                  <a:schemeClr val="bg1"/>
                </a:solidFill>
              </a:rPr>
              <a:t>PARABLES</a:t>
            </a:r>
          </a:p>
        </p:txBody>
      </p:sp>
      <p:sp>
        <p:nvSpPr>
          <p:cNvPr id="9" name="TextBox 8">
            <a:extLst>
              <a:ext uri="{FF2B5EF4-FFF2-40B4-BE49-F238E27FC236}">
                <a16:creationId xmlns:a16="http://schemas.microsoft.com/office/drawing/2014/main" id="{36D64907-8DD7-B04E-A795-1C4BA874FF25}"/>
              </a:ext>
            </a:extLst>
          </p:cNvPr>
          <p:cNvSpPr txBox="1"/>
          <p:nvPr/>
        </p:nvSpPr>
        <p:spPr>
          <a:xfrm>
            <a:off x="7167996" y="697007"/>
            <a:ext cx="1679864" cy="5016758"/>
          </a:xfrm>
          <a:prstGeom prst="rect">
            <a:avLst/>
          </a:prstGeom>
          <a:noFill/>
        </p:spPr>
        <p:txBody>
          <a:bodyPr wrap="square" rtlCol="0">
            <a:spAutoFit/>
          </a:bodyPr>
          <a:lstStyle/>
          <a:p>
            <a:r>
              <a:rPr lang="en-US" dirty="0"/>
              <a:t>“</a:t>
            </a:r>
            <a:r>
              <a:rPr lang="en-US" sz="2000" dirty="0"/>
              <a:t>A placing of one thing by the side of another, juxtaposition”</a:t>
            </a:r>
          </a:p>
          <a:p>
            <a:endParaRPr lang="en-US" sz="2000" dirty="0"/>
          </a:p>
          <a:p>
            <a:endParaRPr lang="en-US" sz="2000" dirty="0"/>
          </a:p>
          <a:p>
            <a:r>
              <a:rPr lang="en-US" sz="2000" dirty="0"/>
              <a:t>“Similar to a fable or an apologue, a parable is a short, didactic tale meant to convey a moral lesson.”  </a:t>
            </a:r>
          </a:p>
          <a:p>
            <a:r>
              <a:rPr lang="en-US" sz="2000" dirty="0"/>
              <a:t>   - -- Thayers</a:t>
            </a:r>
          </a:p>
        </p:txBody>
      </p:sp>
      <p:sp>
        <p:nvSpPr>
          <p:cNvPr id="10" name="TextBox 9">
            <a:extLst>
              <a:ext uri="{FF2B5EF4-FFF2-40B4-BE49-F238E27FC236}">
                <a16:creationId xmlns:a16="http://schemas.microsoft.com/office/drawing/2014/main" id="{82E3AB74-B2EF-1442-BE2F-369ED34C7CF8}"/>
              </a:ext>
            </a:extLst>
          </p:cNvPr>
          <p:cNvSpPr txBox="1"/>
          <p:nvPr/>
        </p:nvSpPr>
        <p:spPr>
          <a:xfrm>
            <a:off x="296140" y="1048258"/>
            <a:ext cx="768928" cy="4160113"/>
          </a:xfrm>
          <a:prstGeom prst="rect">
            <a:avLst/>
          </a:prstGeom>
          <a:solidFill>
            <a:schemeClr val="tx1"/>
          </a:solidFill>
        </p:spPr>
        <p:txBody>
          <a:bodyPr vert="wordArtVert" wrap="none" rtlCol="0">
            <a:spAutoFit/>
          </a:bodyPr>
          <a:lstStyle/>
          <a:p>
            <a:r>
              <a:rPr lang="en-US" sz="3200" dirty="0">
                <a:solidFill>
                  <a:schemeClr val="bg1"/>
                </a:solidFill>
              </a:rPr>
              <a:t>MATTHEW</a:t>
            </a:r>
          </a:p>
        </p:txBody>
      </p:sp>
      <p:sp>
        <p:nvSpPr>
          <p:cNvPr id="6" name="TextBox 5">
            <a:extLst>
              <a:ext uri="{FF2B5EF4-FFF2-40B4-BE49-F238E27FC236}">
                <a16:creationId xmlns:a16="http://schemas.microsoft.com/office/drawing/2014/main" id="{5DD76A2B-0C5F-C54C-AED1-78D9C42656E8}"/>
              </a:ext>
            </a:extLst>
          </p:cNvPr>
          <p:cNvSpPr txBox="1"/>
          <p:nvPr/>
        </p:nvSpPr>
        <p:spPr>
          <a:xfrm>
            <a:off x="6721633" y="6432530"/>
            <a:ext cx="2272610" cy="307777"/>
          </a:xfrm>
          <a:prstGeom prst="rect">
            <a:avLst/>
          </a:prstGeom>
          <a:noFill/>
        </p:spPr>
        <p:txBody>
          <a:bodyPr wrap="none" rtlCol="0">
            <a:spAutoFit/>
          </a:bodyPr>
          <a:lstStyle/>
          <a:p>
            <a:r>
              <a:rPr lang="en-US" sz="1400" dirty="0"/>
              <a:t>Harkrider, Matthew Book 2,</a:t>
            </a:r>
          </a:p>
        </p:txBody>
      </p:sp>
    </p:spTree>
    <p:extLst>
      <p:ext uri="{BB962C8B-B14F-4D97-AF65-F5344CB8AC3E}">
        <p14:creationId xmlns:p14="http://schemas.microsoft.com/office/powerpoint/2010/main" val="4007490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
                                            <p:txEl>
                                              <p:pRg st="10" end="10"/>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
                                            <p:txEl>
                                              <p:pRg st="11" end="1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
                                            <p:txEl>
                                              <p:pRg st="12" end="12"/>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
                                            <p:txEl>
                                              <p:pRg st="13" end="13"/>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
                                            <p:txEl>
                                              <p:pRg st="14" end="14"/>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
                                            <p:txEl>
                                              <p:pRg st="15" end="15"/>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
                                            <p:txEl>
                                              <p:pRg st="16" end="16"/>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
                                            <p:txEl>
                                              <p:pRg st="17" end="17"/>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
                                            <p:txEl>
                                              <p:pRg st="18" end="18"/>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
                                            <p:txEl>
                                              <p:pRg st="19" end="19"/>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
                                            <p:txEl>
                                              <p:pRg st="20" end="20"/>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2">
                                            <p:txEl>
                                              <p:pRg st="21" end="21"/>
                                            </p:txEl>
                                          </p:spTgt>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2">
                                            <p:txEl>
                                              <p:pRg st="22" end="22"/>
                                            </p:txEl>
                                          </p:spTgt>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2">
                                            <p:txEl>
                                              <p:pRg st="23" end="2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87E09E8-7A2D-B145-95DC-4632DD93E51B}"/>
              </a:ext>
            </a:extLst>
          </p:cNvPr>
          <p:cNvSpPr/>
          <p:nvPr/>
        </p:nvSpPr>
        <p:spPr>
          <a:xfrm>
            <a:off x="171450" y="228600"/>
            <a:ext cx="8801100" cy="7171194"/>
          </a:xfrm>
          <a:prstGeom prst="rect">
            <a:avLst/>
          </a:prstGeom>
        </p:spPr>
        <p:txBody>
          <a:bodyPr wrap="square">
            <a:spAutoFit/>
          </a:bodyPr>
          <a:lstStyle/>
          <a:p>
            <a:pPr marL="342900" indent="-342900">
              <a:buFont typeface="+mj-lt"/>
              <a:buAutoNum type="arabicPeriod"/>
            </a:pPr>
            <a:r>
              <a:rPr lang="en-US" sz="2000" b="1" dirty="0"/>
              <a:t>Jesus Heals Many (8:16-17) </a:t>
            </a:r>
          </a:p>
          <a:p>
            <a:pPr marL="342900" indent="-342900">
              <a:buFont typeface="+mj-lt"/>
              <a:buAutoNum type="arabicPeriod"/>
            </a:pPr>
            <a:r>
              <a:rPr lang="en-US" sz="2000" b="1" dirty="0"/>
              <a:t>Jesus Cleanses a Leper (8:1-4)</a:t>
            </a:r>
          </a:p>
          <a:p>
            <a:pPr marL="342900" indent="-342900">
              <a:buFont typeface="+mj-lt"/>
              <a:buAutoNum type="arabicPeriod"/>
            </a:pPr>
            <a:r>
              <a:rPr lang="en-US" sz="2000" b="1" dirty="0"/>
              <a:t>Jesus Heals a Centurion’s Servant (8:5-13)</a:t>
            </a:r>
          </a:p>
          <a:p>
            <a:pPr marL="342900" indent="-342900">
              <a:buFont typeface="+mj-lt"/>
              <a:buAutoNum type="arabicPeriod"/>
            </a:pPr>
            <a:r>
              <a:rPr lang="en-US" sz="2000" b="1" dirty="0"/>
              <a:t>Jesus Forgives and Heals a Paralytic (9:1-8)</a:t>
            </a:r>
          </a:p>
          <a:p>
            <a:pPr marL="342900" indent="-342900">
              <a:buFont typeface="+mj-lt"/>
              <a:buAutoNum type="arabicPeriod"/>
            </a:pPr>
            <a:r>
              <a:rPr lang="en-US" sz="2000" b="1" dirty="0"/>
              <a:t>Healing on the Sabbath (12:9-14)</a:t>
            </a:r>
          </a:p>
          <a:p>
            <a:pPr marL="342900" indent="-342900">
              <a:buFont typeface="+mj-lt"/>
              <a:buAutoNum type="arabicPeriod"/>
            </a:pPr>
            <a:r>
              <a:rPr lang="en-US" sz="2000" b="1" dirty="0"/>
              <a:t>Wind and Waves Obey Jesus (8:23-27)</a:t>
            </a:r>
          </a:p>
          <a:p>
            <a:pPr marL="342900" indent="-342900">
              <a:buFont typeface="+mj-lt"/>
              <a:buAutoNum type="arabicPeriod"/>
            </a:pPr>
            <a:r>
              <a:rPr lang="en-US" sz="2000" b="1" dirty="0"/>
              <a:t>Two Demon-Possessed Men Healed (9:20-22)</a:t>
            </a:r>
          </a:p>
          <a:p>
            <a:pPr marL="342900" indent="-342900">
              <a:buFont typeface="+mj-lt"/>
              <a:buAutoNum type="arabicPeriod"/>
            </a:pPr>
            <a:r>
              <a:rPr lang="en-US" sz="2000" b="1" dirty="0"/>
              <a:t>A Girl Restored to Life and a Woman Healed (9:18, 23-26)</a:t>
            </a:r>
          </a:p>
          <a:p>
            <a:pPr marL="342900" indent="-342900">
              <a:buFont typeface="+mj-lt"/>
              <a:buAutoNum type="arabicPeriod"/>
            </a:pPr>
            <a:r>
              <a:rPr lang="en-US" sz="2000" b="1" i="1" dirty="0"/>
              <a:t>Two Blind Men Healed (9:27-31)</a:t>
            </a:r>
          </a:p>
          <a:p>
            <a:pPr marL="342900" indent="-342900">
              <a:buFont typeface="+mj-lt"/>
              <a:buAutoNum type="arabicPeriod"/>
            </a:pPr>
            <a:r>
              <a:rPr lang="en-US" sz="2000" b="1" i="1" dirty="0"/>
              <a:t>A Mute Man Speaks (9:32-34)</a:t>
            </a:r>
          </a:p>
          <a:p>
            <a:pPr marL="342900" indent="-342900">
              <a:buFont typeface="+mj-lt"/>
              <a:buAutoNum type="arabicPeriod"/>
            </a:pPr>
            <a:r>
              <a:rPr lang="en-US" sz="2000" b="1" dirty="0"/>
              <a:t>Feeding the Five Thousand (14:13-21)</a:t>
            </a:r>
          </a:p>
          <a:p>
            <a:pPr marL="342900" indent="-342900">
              <a:buFont typeface="+mj-lt"/>
              <a:buAutoNum type="arabicPeriod"/>
            </a:pPr>
            <a:r>
              <a:rPr lang="en-US" sz="2000" b="1" dirty="0"/>
              <a:t>Jesus Walks on the Sea (14:22-33)</a:t>
            </a:r>
          </a:p>
          <a:p>
            <a:pPr marL="342900" indent="-342900">
              <a:buFont typeface="+mj-lt"/>
              <a:buAutoNum type="arabicPeriod"/>
            </a:pPr>
            <a:r>
              <a:rPr lang="en-US" sz="2000" b="1" dirty="0"/>
              <a:t>Many Touch Him and Are Made Well (14:34-36)</a:t>
            </a:r>
          </a:p>
          <a:p>
            <a:pPr marL="342900" indent="-342900">
              <a:buFont typeface="+mj-lt"/>
              <a:buAutoNum type="arabicPeriod"/>
            </a:pPr>
            <a:r>
              <a:rPr lang="en-US" sz="2000" b="1" dirty="0"/>
              <a:t>A Gentile Woman Shows Her Faith (15:21-28))</a:t>
            </a:r>
          </a:p>
          <a:p>
            <a:pPr marL="342900" indent="-342900">
              <a:buFont typeface="+mj-lt"/>
              <a:buAutoNum type="arabicPeriod"/>
            </a:pPr>
            <a:r>
              <a:rPr lang="en-US" sz="2000" b="1" dirty="0"/>
              <a:t>Feeding the Four Thousand (15:32-39)</a:t>
            </a:r>
          </a:p>
          <a:p>
            <a:pPr marL="342900" indent="-342900">
              <a:buFont typeface="+mj-lt"/>
              <a:buAutoNum type="arabicPeriod"/>
            </a:pPr>
            <a:r>
              <a:rPr lang="en-US" sz="2000" b="1" dirty="0"/>
              <a:t>An Epileptic Boy Is Healed (17:14-20)</a:t>
            </a:r>
          </a:p>
          <a:p>
            <a:pPr marL="342900" indent="-342900">
              <a:buFont typeface="+mj-lt"/>
              <a:buAutoNum type="arabicPeriod"/>
            </a:pPr>
            <a:r>
              <a:rPr lang="en-US" sz="2000" b="1" i="1" dirty="0"/>
              <a:t>Peter and His Master Pay Their Taxes -  money taken from a fish (17:24-27)</a:t>
            </a:r>
          </a:p>
          <a:p>
            <a:pPr marL="342900" indent="-342900">
              <a:buFont typeface="+mj-lt"/>
              <a:buAutoNum type="arabicPeriod"/>
            </a:pPr>
            <a:r>
              <a:rPr lang="en-US" sz="2000" b="1" dirty="0"/>
              <a:t>A Demon-possessed, Blind and Mute Man is Healed (12:22-23</a:t>
            </a:r>
          </a:p>
          <a:p>
            <a:pPr marL="342900" indent="-342900">
              <a:buFont typeface="+mj-lt"/>
              <a:buAutoNum type="arabicPeriod"/>
            </a:pPr>
            <a:r>
              <a:rPr lang="en-US" sz="2000" b="1" dirty="0"/>
              <a:t>Two Blind Men Receive Their Sight (20:29-34)</a:t>
            </a:r>
          </a:p>
          <a:p>
            <a:pPr marL="342900" indent="-342900">
              <a:buFont typeface="+mj-lt"/>
              <a:buAutoNum type="arabicPeriod"/>
            </a:pPr>
            <a:r>
              <a:rPr lang="en-US" sz="2000" b="1" dirty="0"/>
              <a:t>The Fig Tree Withered (21:18:22)</a:t>
            </a:r>
          </a:p>
          <a:p>
            <a:pPr marL="342900" indent="-342900">
              <a:buFont typeface="+mj-lt"/>
              <a:buAutoNum type="arabicPeriod"/>
            </a:pPr>
            <a:endParaRPr lang="en-US" sz="2000" dirty="0"/>
          </a:p>
          <a:p>
            <a:pPr marL="342900" indent="-342900">
              <a:buFont typeface="+mj-lt"/>
              <a:buAutoNum type="arabicPeriod"/>
            </a:pPr>
            <a:endParaRPr lang="en-US" sz="2000" dirty="0"/>
          </a:p>
          <a:p>
            <a:pPr marL="342900" indent="-342900">
              <a:buFont typeface="+mj-lt"/>
              <a:buAutoNum type="arabicPeriod"/>
            </a:pPr>
            <a:endParaRPr lang="en-US" sz="2000" dirty="0"/>
          </a:p>
        </p:txBody>
      </p:sp>
      <p:sp>
        <p:nvSpPr>
          <p:cNvPr id="3" name="TextBox 2">
            <a:extLst>
              <a:ext uri="{FF2B5EF4-FFF2-40B4-BE49-F238E27FC236}">
                <a16:creationId xmlns:a16="http://schemas.microsoft.com/office/drawing/2014/main" id="{A43EEF62-EB61-3C4F-9396-4A9215685E39}"/>
              </a:ext>
            </a:extLst>
          </p:cNvPr>
          <p:cNvSpPr txBox="1"/>
          <p:nvPr/>
        </p:nvSpPr>
        <p:spPr>
          <a:xfrm>
            <a:off x="7239000" y="262759"/>
            <a:ext cx="695960" cy="4179157"/>
          </a:xfrm>
          <a:prstGeom prst="rect">
            <a:avLst/>
          </a:prstGeom>
          <a:solidFill>
            <a:schemeClr val="tx1"/>
          </a:solidFill>
        </p:spPr>
        <p:txBody>
          <a:bodyPr vert="wordArtVert" wrap="none" rtlCol="0">
            <a:spAutoFit/>
          </a:bodyPr>
          <a:lstStyle/>
          <a:p>
            <a:r>
              <a:rPr lang="en-US" sz="2800" dirty="0">
                <a:solidFill>
                  <a:schemeClr val="bg1"/>
                </a:solidFill>
              </a:rPr>
              <a:t>MIRACLES</a:t>
            </a:r>
          </a:p>
        </p:txBody>
      </p:sp>
      <p:sp>
        <p:nvSpPr>
          <p:cNvPr id="4" name="TextBox 3">
            <a:extLst>
              <a:ext uri="{FF2B5EF4-FFF2-40B4-BE49-F238E27FC236}">
                <a16:creationId xmlns:a16="http://schemas.microsoft.com/office/drawing/2014/main" id="{71E078EF-EFF3-5B4F-B381-AE14A94F00FF}"/>
              </a:ext>
            </a:extLst>
          </p:cNvPr>
          <p:cNvSpPr txBox="1"/>
          <p:nvPr/>
        </p:nvSpPr>
        <p:spPr>
          <a:xfrm>
            <a:off x="4724400" y="6350526"/>
            <a:ext cx="3700052" cy="307777"/>
          </a:xfrm>
          <a:prstGeom prst="rect">
            <a:avLst/>
          </a:prstGeom>
          <a:noFill/>
        </p:spPr>
        <p:txBody>
          <a:bodyPr wrap="none" rtlCol="0">
            <a:spAutoFit/>
          </a:bodyPr>
          <a:lstStyle/>
          <a:p>
            <a:r>
              <a:rPr lang="en-US" sz="1400" b="1" dirty="0"/>
              <a:t>The three in italics are distinctive to Matthew </a:t>
            </a:r>
          </a:p>
        </p:txBody>
      </p:sp>
      <p:sp>
        <p:nvSpPr>
          <p:cNvPr id="5" name="TextBox 4">
            <a:extLst>
              <a:ext uri="{FF2B5EF4-FFF2-40B4-BE49-F238E27FC236}">
                <a16:creationId xmlns:a16="http://schemas.microsoft.com/office/drawing/2014/main" id="{EC4B7E71-2B78-DB49-ADE8-785D7BEFF115}"/>
              </a:ext>
            </a:extLst>
          </p:cNvPr>
          <p:cNvSpPr txBox="1"/>
          <p:nvPr/>
        </p:nvSpPr>
        <p:spPr>
          <a:xfrm>
            <a:off x="5438121" y="6550223"/>
            <a:ext cx="2272610" cy="307777"/>
          </a:xfrm>
          <a:prstGeom prst="rect">
            <a:avLst/>
          </a:prstGeom>
          <a:noFill/>
        </p:spPr>
        <p:txBody>
          <a:bodyPr wrap="none" rtlCol="0">
            <a:spAutoFit/>
          </a:bodyPr>
          <a:lstStyle/>
          <a:p>
            <a:r>
              <a:rPr lang="en-US" sz="1400" dirty="0"/>
              <a:t>Harkrider, Matthew Book 2,</a:t>
            </a:r>
          </a:p>
        </p:txBody>
      </p:sp>
    </p:spTree>
    <p:extLst>
      <p:ext uri="{BB962C8B-B14F-4D97-AF65-F5344CB8AC3E}">
        <p14:creationId xmlns:p14="http://schemas.microsoft.com/office/powerpoint/2010/main" val="2695087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xEl>
                                              <p:pRg st="12" end="1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
                                            <p:txEl>
                                              <p:pRg st="13" end="13"/>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
                                            <p:txEl>
                                              <p:pRg st="14" end="14"/>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
                                            <p:txEl>
                                              <p:pRg st="15" end="15"/>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
                                            <p:txEl>
                                              <p:pRg st="16" end="16"/>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
                                            <p:txEl>
                                              <p:pRg st="17" end="17"/>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
                                            <p:txEl>
                                              <p:pRg st="18" end="18"/>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Matthew</a:t>
            </a:r>
          </a:p>
        </p:txBody>
      </p:sp>
      <p:sp>
        <p:nvSpPr>
          <p:cNvPr id="3" name="Content Placeholder 2"/>
          <p:cNvSpPr>
            <a:spLocks noGrp="1"/>
          </p:cNvSpPr>
          <p:nvPr>
            <p:ph idx="1"/>
          </p:nvPr>
        </p:nvSpPr>
        <p:spPr>
          <a:xfrm>
            <a:off x="762000" y="13716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266700" y="27813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p:nvCxnSpPr>
        <p:spPr>
          <a:xfrm flipH="1">
            <a:off x="8534400" y="1484376"/>
            <a:ext cx="228599" cy="2706624"/>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3124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5532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1816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7150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143000" y="3886200"/>
            <a:ext cx="1905000" cy="369332"/>
          </a:xfrm>
          <a:prstGeom prst="rect">
            <a:avLst/>
          </a:prstGeom>
          <a:noFill/>
        </p:spPr>
        <p:txBody>
          <a:bodyPr wrap="square" rtlCol="0">
            <a:spAutoFit/>
          </a:bodyPr>
          <a:lstStyle/>
          <a:p>
            <a:r>
              <a:rPr lang="en-US" dirty="0"/>
              <a:t>      </a:t>
            </a:r>
            <a:r>
              <a:rPr lang="en-US" sz="1600" dirty="0"/>
              <a:t>Chapters 1-4</a:t>
            </a:r>
          </a:p>
        </p:txBody>
      </p:sp>
      <p:sp>
        <p:nvSpPr>
          <p:cNvPr id="118" name="TextBox 117"/>
          <p:cNvSpPr txBox="1"/>
          <p:nvPr/>
        </p:nvSpPr>
        <p:spPr>
          <a:xfrm>
            <a:off x="2819400" y="3886200"/>
            <a:ext cx="1828800" cy="338554"/>
          </a:xfrm>
          <a:prstGeom prst="rect">
            <a:avLst/>
          </a:prstGeom>
          <a:noFill/>
        </p:spPr>
        <p:txBody>
          <a:bodyPr wrap="square" rtlCol="0">
            <a:spAutoFit/>
          </a:bodyPr>
          <a:lstStyle/>
          <a:p>
            <a:r>
              <a:rPr lang="en-US" sz="1600" dirty="0"/>
              <a:t>       Chapters 5-15</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53" name="Straight Connector 52"/>
          <p:cNvCxnSpPr/>
          <p:nvPr/>
        </p:nvCxnSpPr>
        <p:spPr>
          <a:xfrm rot="5400000">
            <a:off x="1714500" y="27051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3467100" y="27051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4191000" y="4267200"/>
            <a:ext cx="4343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0" y="4572000"/>
            <a:ext cx="84582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48768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0" y="61722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334000" y="2743200"/>
            <a:ext cx="28194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4876800" y="3886200"/>
            <a:ext cx="1676400" cy="338554"/>
          </a:xfrm>
          <a:prstGeom prst="rect">
            <a:avLst/>
          </a:prstGeom>
          <a:noFill/>
        </p:spPr>
        <p:txBody>
          <a:bodyPr wrap="square" rtlCol="0">
            <a:spAutoFit/>
          </a:bodyPr>
          <a:lstStyle/>
          <a:p>
            <a:r>
              <a:rPr lang="en-US" sz="1600" dirty="0"/>
              <a:t>Chapters 16-27</a:t>
            </a:r>
          </a:p>
        </p:txBody>
      </p:sp>
      <p:sp>
        <p:nvSpPr>
          <p:cNvPr id="52" name="TextBox 51"/>
          <p:cNvSpPr txBox="1"/>
          <p:nvPr/>
        </p:nvSpPr>
        <p:spPr>
          <a:xfrm>
            <a:off x="6781800" y="3886200"/>
            <a:ext cx="1752600" cy="338554"/>
          </a:xfrm>
          <a:prstGeom prst="rect">
            <a:avLst/>
          </a:prstGeom>
          <a:noFill/>
        </p:spPr>
        <p:txBody>
          <a:bodyPr wrap="square" rtlCol="0">
            <a:spAutoFit/>
          </a:bodyPr>
          <a:lstStyle/>
          <a:p>
            <a:r>
              <a:rPr lang="en-US" sz="1600" dirty="0"/>
              <a:t>     Chapter 28</a:t>
            </a:r>
          </a:p>
        </p:txBody>
      </p:sp>
      <p:sp>
        <p:nvSpPr>
          <p:cNvPr id="58" name="TextBox 57"/>
          <p:cNvSpPr txBox="1"/>
          <p:nvPr/>
        </p:nvSpPr>
        <p:spPr>
          <a:xfrm>
            <a:off x="1219200" y="1371600"/>
            <a:ext cx="2045123" cy="830997"/>
          </a:xfrm>
          <a:prstGeom prst="rect">
            <a:avLst/>
          </a:prstGeom>
          <a:noFill/>
        </p:spPr>
        <p:txBody>
          <a:bodyPr wrap="square" rtlCol="0">
            <a:spAutoFit/>
          </a:bodyPr>
          <a:lstStyle/>
          <a:p>
            <a:r>
              <a:rPr lang="en-US" sz="1600" b="1" dirty="0"/>
              <a:t> Announcement and</a:t>
            </a:r>
          </a:p>
          <a:p>
            <a:r>
              <a:rPr lang="en-US" sz="1600" b="1" dirty="0"/>
              <a:t>              Arrival</a:t>
            </a:r>
          </a:p>
          <a:p>
            <a:r>
              <a:rPr lang="en-US" sz="1600" b="1" dirty="0"/>
              <a:t>          of the King</a:t>
            </a:r>
          </a:p>
        </p:txBody>
      </p:sp>
      <p:sp>
        <p:nvSpPr>
          <p:cNvPr id="62" name="TextBox 61"/>
          <p:cNvSpPr txBox="1"/>
          <p:nvPr/>
        </p:nvSpPr>
        <p:spPr>
          <a:xfrm>
            <a:off x="3200400" y="1371600"/>
            <a:ext cx="1764867" cy="830997"/>
          </a:xfrm>
          <a:prstGeom prst="rect">
            <a:avLst/>
          </a:prstGeom>
          <a:noFill/>
        </p:spPr>
        <p:txBody>
          <a:bodyPr wrap="square" rtlCol="0">
            <a:spAutoFit/>
          </a:bodyPr>
          <a:lstStyle/>
          <a:p>
            <a:r>
              <a:rPr lang="en-US" sz="1600" b="1" dirty="0"/>
              <a:t>Proclamation and</a:t>
            </a:r>
          </a:p>
          <a:p>
            <a:r>
              <a:rPr lang="en-US" sz="1600" b="1" dirty="0"/>
              <a:t>        Reception </a:t>
            </a:r>
          </a:p>
          <a:p>
            <a:r>
              <a:rPr lang="en-US" sz="1600" b="1" dirty="0"/>
              <a:t>       of the King </a:t>
            </a:r>
          </a:p>
        </p:txBody>
      </p:sp>
      <p:sp>
        <p:nvSpPr>
          <p:cNvPr id="67" name="TextBox 66"/>
          <p:cNvSpPr txBox="1"/>
          <p:nvPr/>
        </p:nvSpPr>
        <p:spPr>
          <a:xfrm flipH="1">
            <a:off x="4952999" y="1371600"/>
            <a:ext cx="1752600" cy="830997"/>
          </a:xfrm>
          <a:prstGeom prst="rect">
            <a:avLst/>
          </a:prstGeom>
          <a:noFill/>
        </p:spPr>
        <p:txBody>
          <a:bodyPr wrap="square" rtlCol="0">
            <a:spAutoFit/>
          </a:bodyPr>
          <a:lstStyle/>
          <a:p>
            <a:r>
              <a:rPr lang="en-US" sz="1600" b="1" dirty="0"/>
              <a:t>  Opposition and</a:t>
            </a:r>
          </a:p>
          <a:p>
            <a:r>
              <a:rPr lang="en-US" sz="1600" b="1" dirty="0"/>
              <a:t>        Rejection</a:t>
            </a:r>
          </a:p>
          <a:p>
            <a:r>
              <a:rPr lang="en-US" sz="1600" b="1" dirty="0"/>
              <a:t>       of the King</a:t>
            </a:r>
          </a:p>
        </p:txBody>
      </p:sp>
      <p:sp>
        <p:nvSpPr>
          <p:cNvPr id="68" name="TextBox 67"/>
          <p:cNvSpPr txBox="1"/>
          <p:nvPr/>
        </p:nvSpPr>
        <p:spPr>
          <a:xfrm>
            <a:off x="6946467" y="1380327"/>
            <a:ext cx="1828800" cy="830997"/>
          </a:xfrm>
          <a:prstGeom prst="rect">
            <a:avLst/>
          </a:prstGeom>
          <a:noFill/>
        </p:spPr>
        <p:txBody>
          <a:bodyPr wrap="square" rtlCol="0">
            <a:spAutoFit/>
          </a:bodyPr>
          <a:lstStyle/>
          <a:p>
            <a:r>
              <a:rPr lang="en-US" sz="1600" b="1" dirty="0"/>
              <a:t>Resurrection and</a:t>
            </a:r>
          </a:p>
          <a:p>
            <a:r>
              <a:rPr lang="en-US" sz="1600" b="1" dirty="0"/>
              <a:t>           Triumph</a:t>
            </a:r>
          </a:p>
          <a:p>
            <a:r>
              <a:rPr lang="en-US" sz="1600" b="1" dirty="0"/>
              <a:t>         of the King</a:t>
            </a:r>
          </a:p>
        </p:txBody>
      </p:sp>
      <p:sp>
        <p:nvSpPr>
          <p:cNvPr id="69" name="TextBox 68"/>
          <p:cNvSpPr txBox="1"/>
          <p:nvPr/>
        </p:nvSpPr>
        <p:spPr>
          <a:xfrm>
            <a:off x="1447800" y="2209800"/>
            <a:ext cx="1752600" cy="584775"/>
          </a:xfrm>
          <a:prstGeom prst="rect">
            <a:avLst/>
          </a:prstGeom>
          <a:noFill/>
        </p:spPr>
        <p:txBody>
          <a:bodyPr wrap="square" rtlCol="0">
            <a:spAutoFit/>
          </a:bodyPr>
          <a:lstStyle/>
          <a:p>
            <a:r>
              <a:rPr lang="en-US" sz="1600" dirty="0"/>
              <a:t>Main Emphasis:</a:t>
            </a:r>
          </a:p>
          <a:p>
            <a:r>
              <a:rPr lang="en-US" sz="1600" dirty="0"/>
              <a:t> His Credentials</a:t>
            </a:r>
          </a:p>
        </p:txBody>
      </p:sp>
      <p:sp>
        <p:nvSpPr>
          <p:cNvPr id="70" name="TextBox 69"/>
          <p:cNvSpPr txBox="1"/>
          <p:nvPr/>
        </p:nvSpPr>
        <p:spPr>
          <a:xfrm>
            <a:off x="3276600" y="2209800"/>
            <a:ext cx="1572122" cy="584775"/>
          </a:xfrm>
          <a:prstGeom prst="rect">
            <a:avLst/>
          </a:prstGeom>
          <a:noFill/>
        </p:spPr>
        <p:txBody>
          <a:bodyPr wrap="square" rtlCol="0">
            <a:spAutoFit/>
          </a:bodyPr>
          <a:lstStyle/>
          <a:p>
            <a:r>
              <a:rPr lang="en-US" sz="1600" dirty="0"/>
              <a:t>Main Emphasis:</a:t>
            </a:r>
          </a:p>
          <a:p>
            <a:r>
              <a:rPr lang="en-US" sz="1600" dirty="0"/>
              <a:t>    His Message</a:t>
            </a:r>
          </a:p>
        </p:txBody>
      </p:sp>
      <p:sp>
        <p:nvSpPr>
          <p:cNvPr id="72" name="TextBox 71"/>
          <p:cNvSpPr txBox="1"/>
          <p:nvPr/>
        </p:nvSpPr>
        <p:spPr>
          <a:xfrm>
            <a:off x="4800600" y="2209800"/>
            <a:ext cx="1981200" cy="584775"/>
          </a:xfrm>
          <a:prstGeom prst="rect">
            <a:avLst/>
          </a:prstGeom>
          <a:noFill/>
        </p:spPr>
        <p:txBody>
          <a:bodyPr wrap="square" rtlCol="0">
            <a:spAutoFit/>
          </a:bodyPr>
          <a:lstStyle/>
          <a:p>
            <a:r>
              <a:rPr lang="en-US" sz="1600" dirty="0"/>
              <a:t> Main Emphasis: His</a:t>
            </a:r>
          </a:p>
          <a:p>
            <a:r>
              <a:rPr lang="en-US" sz="1600" dirty="0"/>
              <a:t>   Suffering &amp; Death</a:t>
            </a:r>
          </a:p>
        </p:txBody>
      </p:sp>
      <p:sp>
        <p:nvSpPr>
          <p:cNvPr id="74" name="TextBox 73"/>
          <p:cNvSpPr txBox="1"/>
          <p:nvPr/>
        </p:nvSpPr>
        <p:spPr>
          <a:xfrm rot="10800000" flipH="1" flipV="1">
            <a:off x="6934200" y="2198352"/>
            <a:ext cx="1600200" cy="584775"/>
          </a:xfrm>
          <a:prstGeom prst="rect">
            <a:avLst/>
          </a:prstGeom>
          <a:noFill/>
        </p:spPr>
        <p:txBody>
          <a:bodyPr wrap="square" rtlCol="0">
            <a:spAutoFit/>
          </a:bodyPr>
          <a:lstStyle/>
          <a:p>
            <a:r>
              <a:rPr lang="en-US" sz="1600" dirty="0"/>
              <a:t>Main Emphasis:</a:t>
            </a:r>
          </a:p>
          <a:p>
            <a:r>
              <a:rPr lang="en-US" sz="1600" dirty="0"/>
              <a:t>   His Conquest</a:t>
            </a:r>
          </a:p>
        </p:txBody>
      </p:sp>
      <p:sp>
        <p:nvSpPr>
          <p:cNvPr id="76" name="TextBox 75"/>
          <p:cNvSpPr txBox="1"/>
          <p:nvPr/>
        </p:nvSpPr>
        <p:spPr>
          <a:xfrm>
            <a:off x="1600200" y="2819400"/>
            <a:ext cx="1357089" cy="830997"/>
          </a:xfrm>
          <a:prstGeom prst="rect">
            <a:avLst/>
          </a:prstGeom>
          <a:noFill/>
        </p:spPr>
        <p:txBody>
          <a:bodyPr wrap="square" rtlCol="0">
            <a:spAutoFit/>
          </a:bodyPr>
          <a:lstStyle/>
          <a:p>
            <a:pPr>
              <a:buFont typeface="Arial" pitchFamily="34" charset="0"/>
              <a:buChar char="•"/>
            </a:pPr>
            <a:r>
              <a:rPr lang="en-US" sz="1600" dirty="0"/>
              <a:t>Birth</a:t>
            </a:r>
          </a:p>
          <a:p>
            <a:pPr>
              <a:buFont typeface="Arial" pitchFamily="34" charset="0"/>
              <a:buChar char="•"/>
            </a:pPr>
            <a:r>
              <a:rPr lang="en-US" sz="1600" dirty="0"/>
              <a:t>Baptism</a:t>
            </a:r>
          </a:p>
          <a:p>
            <a:pPr>
              <a:buFont typeface="Arial" pitchFamily="34" charset="0"/>
              <a:buChar char="•"/>
            </a:pPr>
            <a:r>
              <a:rPr lang="en-US" sz="1600" dirty="0"/>
              <a:t>Temptation</a:t>
            </a:r>
          </a:p>
        </p:txBody>
      </p:sp>
      <p:sp>
        <p:nvSpPr>
          <p:cNvPr id="78" name="TextBox 77"/>
          <p:cNvSpPr txBox="1"/>
          <p:nvPr/>
        </p:nvSpPr>
        <p:spPr>
          <a:xfrm>
            <a:off x="3124200" y="2743200"/>
            <a:ext cx="2057400" cy="1077218"/>
          </a:xfrm>
          <a:prstGeom prst="rect">
            <a:avLst/>
          </a:prstGeom>
          <a:noFill/>
        </p:spPr>
        <p:txBody>
          <a:bodyPr wrap="square" rtlCol="0">
            <a:spAutoFit/>
          </a:bodyPr>
          <a:lstStyle/>
          <a:p>
            <a:pPr>
              <a:buFont typeface="Arial" pitchFamily="34" charset="0"/>
              <a:buChar char="•"/>
            </a:pPr>
            <a:r>
              <a:rPr lang="en-US" sz="1600" dirty="0"/>
              <a:t>Sermon on Mount</a:t>
            </a:r>
          </a:p>
          <a:p>
            <a:pPr>
              <a:buFont typeface="Arial" pitchFamily="34" charset="0"/>
              <a:buChar char="•"/>
            </a:pPr>
            <a:r>
              <a:rPr lang="en-US" sz="1600" dirty="0"/>
              <a:t>Miracles</a:t>
            </a:r>
          </a:p>
          <a:p>
            <a:pPr>
              <a:buFont typeface="Arial" pitchFamily="34" charset="0"/>
              <a:buChar char="•"/>
            </a:pPr>
            <a:r>
              <a:rPr lang="en-US" sz="1600" dirty="0"/>
              <a:t>Discourses</a:t>
            </a:r>
          </a:p>
          <a:p>
            <a:pPr>
              <a:buFont typeface="Arial" pitchFamily="34" charset="0"/>
              <a:buChar char="•"/>
            </a:pPr>
            <a:r>
              <a:rPr lang="en-US" sz="1600" dirty="0"/>
              <a:t>Parables</a:t>
            </a:r>
          </a:p>
        </p:txBody>
      </p:sp>
      <p:sp>
        <p:nvSpPr>
          <p:cNvPr id="79" name="TextBox 78"/>
          <p:cNvSpPr txBox="1"/>
          <p:nvPr/>
        </p:nvSpPr>
        <p:spPr>
          <a:xfrm>
            <a:off x="4800600" y="2819400"/>
            <a:ext cx="2220364" cy="1077218"/>
          </a:xfrm>
          <a:prstGeom prst="rect">
            <a:avLst/>
          </a:prstGeom>
          <a:noFill/>
        </p:spPr>
        <p:txBody>
          <a:bodyPr wrap="square" rtlCol="0">
            <a:spAutoFit/>
          </a:bodyPr>
          <a:lstStyle/>
          <a:p>
            <a:pPr>
              <a:buFont typeface="Arial" pitchFamily="34" charset="0"/>
              <a:buChar char="•"/>
            </a:pPr>
            <a:r>
              <a:rPr lang="en-US" sz="1600" dirty="0"/>
              <a:t>Spread of opposition</a:t>
            </a:r>
          </a:p>
          <a:p>
            <a:pPr>
              <a:buFont typeface="Arial" pitchFamily="34" charset="0"/>
              <a:buChar char="•"/>
            </a:pPr>
            <a:r>
              <a:rPr lang="en-US" sz="1600" dirty="0"/>
              <a:t>Prep of disciples</a:t>
            </a:r>
          </a:p>
          <a:p>
            <a:pPr>
              <a:buFont typeface="Arial" pitchFamily="34" charset="0"/>
              <a:buChar char="•"/>
            </a:pPr>
            <a:r>
              <a:rPr lang="en-US" sz="1600" dirty="0"/>
              <a:t>The Supper</a:t>
            </a:r>
          </a:p>
          <a:p>
            <a:pPr>
              <a:buFont typeface="Arial" pitchFamily="34" charset="0"/>
              <a:buChar char="•"/>
            </a:pPr>
            <a:r>
              <a:rPr lang="en-US" sz="1600" dirty="0"/>
              <a:t>Crucifixion</a:t>
            </a:r>
          </a:p>
        </p:txBody>
      </p:sp>
      <p:sp>
        <p:nvSpPr>
          <p:cNvPr id="91" name="TextBox 90"/>
          <p:cNvSpPr txBox="1"/>
          <p:nvPr/>
        </p:nvSpPr>
        <p:spPr>
          <a:xfrm>
            <a:off x="6781800" y="2819400"/>
            <a:ext cx="2089456" cy="584775"/>
          </a:xfrm>
          <a:prstGeom prst="rect">
            <a:avLst/>
          </a:prstGeom>
          <a:noFill/>
        </p:spPr>
        <p:txBody>
          <a:bodyPr wrap="square" rtlCol="0">
            <a:spAutoFit/>
          </a:bodyPr>
          <a:lstStyle/>
          <a:p>
            <a:pPr>
              <a:buFont typeface="Arial" pitchFamily="34" charset="0"/>
              <a:buChar char="•"/>
            </a:pPr>
            <a:r>
              <a:rPr lang="en-US" sz="1600" dirty="0"/>
              <a:t>God’s power</a:t>
            </a:r>
          </a:p>
          <a:p>
            <a:pPr>
              <a:buFont typeface="Arial" pitchFamily="34" charset="0"/>
              <a:buChar char="•"/>
            </a:pPr>
            <a:r>
              <a:rPr lang="en-US" sz="1600" dirty="0"/>
              <a:t>Great Commission</a:t>
            </a:r>
          </a:p>
        </p:txBody>
      </p:sp>
      <p:sp>
        <p:nvSpPr>
          <p:cNvPr id="92" name="TextBox 91"/>
          <p:cNvSpPr txBox="1"/>
          <p:nvPr/>
        </p:nvSpPr>
        <p:spPr>
          <a:xfrm>
            <a:off x="0" y="4191000"/>
            <a:ext cx="1143000" cy="369332"/>
          </a:xfrm>
          <a:prstGeom prst="rect">
            <a:avLst/>
          </a:prstGeom>
          <a:noFill/>
        </p:spPr>
        <p:txBody>
          <a:bodyPr wrap="square" rtlCol="0">
            <a:spAutoFit/>
          </a:bodyPr>
          <a:lstStyle/>
          <a:p>
            <a:r>
              <a:rPr lang="en-US" dirty="0"/>
              <a:t> The King</a:t>
            </a:r>
          </a:p>
        </p:txBody>
      </p:sp>
      <p:sp>
        <p:nvSpPr>
          <p:cNvPr id="93" name="TextBox 92"/>
          <p:cNvSpPr txBox="1"/>
          <p:nvPr/>
        </p:nvSpPr>
        <p:spPr>
          <a:xfrm>
            <a:off x="-152400" y="4572000"/>
            <a:ext cx="1300150" cy="369332"/>
          </a:xfrm>
          <a:prstGeom prst="rect">
            <a:avLst/>
          </a:prstGeom>
          <a:noFill/>
        </p:spPr>
        <p:txBody>
          <a:bodyPr wrap="square" rtlCol="0">
            <a:spAutoFit/>
          </a:bodyPr>
          <a:lstStyle/>
          <a:p>
            <a:r>
              <a:rPr lang="en-US" dirty="0"/>
              <a:t>  The Scope</a:t>
            </a:r>
          </a:p>
        </p:txBody>
      </p:sp>
      <p:sp>
        <p:nvSpPr>
          <p:cNvPr id="94" name="TextBox 93"/>
          <p:cNvSpPr txBox="1"/>
          <p:nvPr/>
        </p:nvSpPr>
        <p:spPr>
          <a:xfrm>
            <a:off x="0" y="4876800"/>
            <a:ext cx="1035027" cy="369332"/>
          </a:xfrm>
          <a:prstGeom prst="rect">
            <a:avLst/>
          </a:prstGeom>
          <a:noFill/>
        </p:spPr>
        <p:txBody>
          <a:bodyPr wrap="none" rtlCol="0">
            <a:spAutoFit/>
          </a:bodyPr>
          <a:lstStyle/>
          <a:p>
            <a:r>
              <a:rPr lang="en-US" dirty="0"/>
              <a:t> Location</a:t>
            </a:r>
          </a:p>
        </p:txBody>
      </p:sp>
      <p:sp>
        <p:nvSpPr>
          <p:cNvPr id="96" name="TextBox 95"/>
          <p:cNvSpPr txBox="1"/>
          <p:nvPr/>
        </p:nvSpPr>
        <p:spPr>
          <a:xfrm>
            <a:off x="152400" y="5181600"/>
            <a:ext cx="1066800" cy="584775"/>
          </a:xfrm>
          <a:prstGeom prst="rect">
            <a:avLst/>
          </a:prstGeom>
          <a:noFill/>
        </p:spPr>
        <p:txBody>
          <a:bodyPr wrap="square" rtlCol="0">
            <a:spAutoFit/>
          </a:bodyPr>
          <a:lstStyle/>
          <a:p>
            <a:r>
              <a:rPr lang="en-US" sz="1600" dirty="0"/>
              <a:t> People’s</a:t>
            </a:r>
          </a:p>
          <a:p>
            <a:r>
              <a:rPr lang="en-US" sz="1600" dirty="0"/>
              <a:t>Reaction</a:t>
            </a:r>
          </a:p>
        </p:txBody>
      </p:sp>
      <p:sp>
        <p:nvSpPr>
          <p:cNvPr id="98" name="TextBox 97"/>
          <p:cNvSpPr txBox="1"/>
          <p:nvPr/>
        </p:nvSpPr>
        <p:spPr>
          <a:xfrm>
            <a:off x="-152400" y="5791200"/>
            <a:ext cx="1385430" cy="338554"/>
          </a:xfrm>
          <a:prstGeom prst="rect">
            <a:avLst/>
          </a:prstGeom>
          <a:noFill/>
        </p:spPr>
        <p:txBody>
          <a:bodyPr wrap="square" rtlCol="0">
            <a:spAutoFit/>
          </a:bodyPr>
          <a:lstStyle/>
          <a:p>
            <a:r>
              <a:rPr lang="en-US" sz="1600" dirty="0"/>
              <a:t>  Main Theme</a:t>
            </a:r>
          </a:p>
        </p:txBody>
      </p:sp>
      <p:sp>
        <p:nvSpPr>
          <p:cNvPr id="101" name="TextBox 100"/>
          <p:cNvSpPr txBox="1"/>
          <p:nvPr/>
        </p:nvSpPr>
        <p:spPr>
          <a:xfrm>
            <a:off x="0" y="6172200"/>
            <a:ext cx="1070037" cy="338554"/>
          </a:xfrm>
          <a:prstGeom prst="rect">
            <a:avLst/>
          </a:prstGeom>
          <a:noFill/>
        </p:spPr>
        <p:txBody>
          <a:bodyPr wrap="none" rtlCol="0">
            <a:spAutoFit/>
          </a:bodyPr>
          <a:lstStyle/>
          <a:p>
            <a:r>
              <a:rPr lang="en-US" sz="1600" dirty="0"/>
              <a:t>Key Verses</a:t>
            </a:r>
          </a:p>
        </p:txBody>
      </p:sp>
      <p:cxnSp>
        <p:nvCxnSpPr>
          <p:cNvPr id="104" name="Straight Connector 103"/>
          <p:cNvCxnSpPr/>
          <p:nvPr/>
        </p:nvCxnSpPr>
        <p:spPr>
          <a:xfrm rot="5400000">
            <a:off x="4000500" y="4991100"/>
            <a:ext cx="1447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14" name="TextBox 113"/>
          <p:cNvSpPr txBox="1"/>
          <p:nvPr/>
        </p:nvSpPr>
        <p:spPr>
          <a:xfrm>
            <a:off x="1295400" y="4267200"/>
            <a:ext cx="3602601" cy="369332"/>
          </a:xfrm>
          <a:prstGeom prst="rect">
            <a:avLst/>
          </a:prstGeom>
          <a:noFill/>
        </p:spPr>
        <p:txBody>
          <a:bodyPr wrap="square" rtlCol="0">
            <a:spAutoFit/>
          </a:bodyPr>
          <a:lstStyle/>
          <a:p>
            <a:r>
              <a:rPr lang="en-US" dirty="0"/>
              <a:t>His identity: Israel’s promised king</a:t>
            </a:r>
          </a:p>
        </p:txBody>
      </p:sp>
      <p:sp>
        <p:nvSpPr>
          <p:cNvPr id="116" name="TextBox 115"/>
          <p:cNvSpPr txBox="1"/>
          <p:nvPr/>
        </p:nvSpPr>
        <p:spPr>
          <a:xfrm>
            <a:off x="5410200" y="4267200"/>
            <a:ext cx="3030187" cy="369332"/>
          </a:xfrm>
          <a:prstGeom prst="rect">
            <a:avLst/>
          </a:prstGeom>
          <a:noFill/>
        </p:spPr>
        <p:txBody>
          <a:bodyPr wrap="square" rtlCol="0">
            <a:spAutoFit/>
          </a:bodyPr>
          <a:lstStyle/>
          <a:p>
            <a:r>
              <a:rPr lang="en-US" dirty="0"/>
              <a:t>His destiny: “Crucify Him”</a:t>
            </a:r>
          </a:p>
        </p:txBody>
      </p:sp>
      <p:sp>
        <p:nvSpPr>
          <p:cNvPr id="117" name="TextBox 116"/>
          <p:cNvSpPr txBox="1"/>
          <p:nvPr/>
        </p:nvSpPr>
        <p:spPr>
          <a:xfrm>
            <a:off x="1600200" y="4572000"/>
            <a:ext cx="3021262" cy="369332"/>
          </a:xfrm>
          <a:prstGeom prst="rect">
            <a:avLst/>
          </a:prstGeom>
          <a:noFill/>
        </p:spPr>
        <p:txBody>
          <a:bodyPr wrap="square" rtlCol="0">
            <a:spAutoFit/>
          </a:bodyPr>
          <a:lstStyle/>
          <a:p>
            <a:r>
              <a:rPr lang="en-US" dirty="0"/>
              <a:t>Teaching the vast multitudes</a:t>
            </a:r>
          </a:p>
        </p:txBody>
      </p:sp>
      <p:sp>
        <p:nvSpPr>
          <p:cNvPr id="119" name="TextBox 118"/>
          <p:cNvSpPr txBox="1"/>
          <p:nvPr/>
        </p:nvSpPr>
        <p:spPr>
          <a:xfrm>
            <a:off x="5408484" y="4582241"/>
            <a:ext cx="2429483" cy="369332"/>
          </a:xfrm>
          <a:prstGeom prst="rect">
            <a:avLst/>
          </a:prstGeom>
          <a:noFill/>
        </p:spPr>
        <p:txBody>
          <a:bodyPr wrap="square" rtlCol="0">
            <a:spAutoFit/>
          </a:bodyPr>
          <a:lstStyle/>
          <a:p>
            <a:r>
              <a:rPr lang="en-US" dirty="0"/>
              <a:t>Teaching the Twelve</a:t>
            </a:r>
          </a:p>
        </p:txBody>
      </p:sp>
      <p:sp>
        <p:nvSpPr>
          <p:cNvPr id="120" name="TextBox 119"/>
          <p:cNvSpPr txBox="1"/>
          <p:nvPr/>
        </p:nvSpPr>
        <p:spPr>
          <a:xfrm>
            <a:off x="1066800" y="4876800"/>
            <a:ext cx="2475793" cy="338554"/>
          </a:xfrm>
          <a:prstGeom prst="rect">
            <a:avLst/>
          </a:prstGeom>
          <a:noFill/>
        </p:spPr>
        <p:txBody>
          <a:bodyPr wrap="square" rtlCol="0">
            <a:spAutoFit/>
          </a:bodyPr>
          <a:lstStyle/>
          <a:p>
            <a:r>
              <a:rPr lang="en-US" sz="1600" dirty="0"/>
              <a:t>Bethlehem &amp; Nazareth</a:t>
            </a:r>
          </a:p>
        </p:txBody>
      </p:sp>
      <p:cxnSp>
        <p:nvCxnSpPr>
          <p:cNvPr id="122" name="Straight Connector 121"/>
          <p:cNvCxnSpPr/>
          <p:nvPr/>
        </p:nvCxnSpPr>
        <p:spPr>
          <a:xfrm rot="5400000">
            <a:off x="3086100" y="4991100"/>
            <a:ext cx="2286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30" name="TextBox 129"/>
          <p:cNvSpPr txBox="1"/>
          <p:nvPr/>
        </p:nvSpPr>
        <p:spPr>
          <a:xfrm>
            <a:off x="3124200" y="4876800"/>
            <a:ext cx="1822626" cy="338554"/>
          </a:xfrm>
          <a:prstGeom prst="rect">
            <a:avLst/>
          </a:prstGeom>
          <a:noFill/>
        </p:spPr>
        <p:txBody>
          <a:bodyPr wrap="square" rtlCol="0">
            <a:spAutoFit/>
          </a:bodyPr>
          <a:lstStyle/>
          <a:p>
            <a:r>
              <a:rPr lang="en-US" sz="1600" dirty="0"/>
              <a:t> Galilean Ministry</a:t>
            </a:r>
          </a:p>
        </p:txBody>
      </p:sp>
      <p:sp>
        <p:nvSpPr>
          <p:cNvPr id="131" name="TextBox 130"/>
          <p:cNvSpPr txBox="1"/>
          <p:nvPr/>
        </p:nvSpPr>
        <p:spPr>
          <a:xfrm>
            <a:off x="5092108" y="4849436"/>
            <a:ext cx="2971800" cy="369332"/>
          </a:xfrm>
          <a:prstGeom prst="rect">
            <a:avLst/>
          </a:prstGeom>
          <a:noFill/>
        </p:spPr>
        <p:txBody>
          <a:bodyPr wrap="square" rtlCol="0">
            <a:spAutoFit/>
          </a:bodyPr>
          <a:lstStyle/>
          <a:p>
            <a:r>
              <a:rPr lang="en-US" dirty="0"/>
              <a:t>             Ministry in Judea</a:t>
            </a:r>
          </a:p>
        </p:txBody>
      </p:sp>
      <p:sp>
        <p:nvSpPr>
          <p:cNvPr id="134" name="TextBox 133"/>
          <p:cNvSpPr txBox="1"/>
          <p:nvPr/>
        </p:nvSpPr>
        <p:spPr>
          <a:xfrm>
            <a:off x="2286000" y="5105400"/>
            <a:ext cx="1447800" cy="646331"/>
          </a:xfrm>
          <a:prstGeom prst="rect">
            <a:avLst/>
          </a:prstGeom>
          <a:noFill/>
        </p:spPr>
        <p:txBody>
          <a:bodyPr wrap="square" rtlCol="0">
            <a:spAutoFit/>
          </a:bodyPr>
          <a:lstStyle/>
          <a:p>
            <a:r>
              <a:rPr lang="en-US" dirty="0"/>
              <a:t>Increased </a:t>
            </a:r>
          </a:p>
          <a:p>
            <a:r>
              <a:rPr lang="en-US" dirty="0"/>
              <a:t>popularity</a:t>
            </a:r>
          </a:p>
        </p:txBody>
      </p:sp>
      <p:sp>
        <p:nvSpPr>
          <p:cNvPr id="135" name="TextBox 134"/>
          <p:cNvSpPr txBox="1"/>
          <p:nvPr/>
        </p:nvSpPr>
        <p:spPr>
          <a:xfrm>
            <a:off x="5731214" y="5127309"/>
            <a:ext cx="1653020" cy="663454"/>
          </a:xfrm>
          <a:prstGeom prst="rect">
            <a:avLst/>
          </a:prstGeom>
          <a:noFill/>
        </p:spPr>
        <p:txBody>
          <a:bodyPr wrap="square" rtlCol="0">
            <a:spAutoFit/>
          </a:bodyPr>
          <a:lstStyle/>
          <a:p>
            <a:r>
              <a:rPr lang="en-US" dirty="0"/>
              <a:t>Increased</a:t>
            </a:r>
          </a:p>
          <a:p>
            <a:r>
              <a:rPr lang="en-US" dirty="0"/>
              <a:t>  hostility</a:t>
            </a:r>
          </a:p>
        </p:txBody>
      </p:sp>
      <p:sp>
        <p:nvSpPr>
          <p:cNvPr id="136" name="TextBox 135"/>
          <p:cNvSpPr txBox="1"/>
          <p:nvPr/>
        </p:nvSpPr>
        <p:spPr>
          <a:xfrm>
            <a:off x="1875967" y="5723621"/>
            <a:ext cx="5203467" cy="369332"/>
          </a:xfrm>
          <a:prstGeom prst="rect">
            <a:avLst/>
          </a:prstGeom>
          <a:noFill/>
        </p:spPr>
        <p:txBody>
          <a:bodyPr wrap="square" rtlCol="0">
            <a:spAutoFit/>
          </a:bodyPr>
          <a:lstStyle/>
          <a:p>
            <a:r>
              <a:rPr lang="en-US" dirty="0"/>
              <a:t>Jesus is the King, Israel’s long-awaited Messiah</a:t>
            </a:r>
          </a:p>
        </p:txBody>
      </p:sp>
      <p:sp>
        <p:nvSpPr>
          <p:cNvPr id="137" name="TextBox 136"/>
          <p:cNvSpPr txBox="1"/>
          <p:nvPr/>
        </p:nvSpPr>
        <p:spPr>
          <a:xfrm>
            <a:off x="3124200" y="6172200"/>
            <a:ext cx="3886200" cy="369332"/>
          </a:xfrm>
          <a:prstGeom prst="rect">
            <a:avLst/>
          </a:prstGeom>
          <a:noFill/>
        </p:spPr>
        <p:txBody>
          <a:bodyPr wrap="square" rtlCol="0">
            <a:spAutoFit/>
          </a:bodyPr>
          <a:lstStyle/>
          <a:p>
            <a:r>
              <a:rPr lang="en-US" dirty="0"/>
              <a:t>      6:33; 16:16-19; 28:18-20</a:t>
            </a:r>
          </a:p>
        </p:txBody>
      </p:sp>
      <p:sp>
        <p:nvSpPr>
          <p:cNvPr id="4" name="TextBox 3">
            <a:extLst>
              <a:ext uri="{FF2B5EF4-FFF2-40B4-BE49-F238E27FC236}">
                <a16:creationId xmlns:a16="http://schemas.microsoft.com/office/drawing/2014/main" id="{E98462C4-A5E0-224C-99B8-C6E476C16D39}"/>
              </a:ext>
            </a:extLst>
          </p:cNvPr>
          <p:cNvSpPr txBox="1"/>
          <p:nvPr/>
        </p:nvSpPr>
        <p:spPr>
          <a:xfrm>
            <a:off x="97166" y="1619719"/>
            <a:ext cx="1098856" cy="2246769"/>
          </a:xfrm>
          <a:prstGeom prst="rect">
            <a:avLst/>
          </a:prstGeom>
          <a:noFill/>
        </p:spPr>
        <p:txBody>
          <a:bodyPr wrap="square" rtlCol="0">
            <a:spAutoFit/>
          </a:bodyPr>
          <a:lstStyle/>
          <a:p>
            <a:r>
              <a:rPr lang="en-US" sz="1400" dirty="0"/>
              <a:t>“She will bear a son, and you shall call his name Jesus, for he will save his people from their sins” (Mt. 1:21)</a:t>
            </a:r>
          </a:p>
        </p:txBody>
      </p:sp>
      <p:sp>
        <p:nvSpPr>
          <p:cNvPr id="6" name="TextBox 5">
            <a:extLst>
              <a:ext uri="{FF2B5EF4-FFF2-40B4-BE49-F238E27FC236}">
                <a16:creationId xmlns:a16="http://schemas.microsoft.com/office/drawing/2014/main" id="{DA01C0E7-FE64-2942-8D16-D137920985E3}"/>
              </a:ext>
            </a:extLst>
          </p:cNvPr>
          <p:cNvSpPr txBox="1"/>
          <p:nvPr/>
        </p:nvSpPr>
        <p:spPr>
          <a:xfrm>
            <a:off x="6000770" y="252680"/>
            <a:ext cx="2990830" cy="954107"/>
          </a:xfrm>
          <a:prstGeom prst="rect">
            <a:avLst/>
          </a:prstGeom>
          <a:solidFill>
            <a:schemeClr val="accent1"/>
          </a:solidFill>
        </p:spPr>
        <p:txBody>
          <a:bodyPr wrap="square" rtlCol="0">
            <a:spAutoFit/>
          </a:bodyPr>
          <a:lstStyle/>
          <a:p>
            <a:pPr marL="285750" indent="-285750">
              <a:buFont typeface="Arial" panose="020B0604020202020204" pitchFamily="34" charset="0"/>
              <a:buChar char="•"/>
            </a:pPr>
            <a:r>
              <a:rPr lang="en-US" sz="1400" b="1" dirty="0"/>
              <a:t>He became one of Jesus’ earliest disciples  (Mt 9:9; Mk 2:14)</a:t>
            </a:r>
          </a:p>
          <a:p>
            <a:pPr marL="285750" indent="-285750">
              <a:buFont typeface="Arial" panose="020B0604020202020204" pitchFamily="34" charset="0"/>
              <a:buChar char="•"/>
            </a:pPr>
            <a:r>
              <a:rPr lang="en-US" sz="1400" b="1" dirty="0"/>
              <a:t>He was chosen to be one of the twelve apostles (Mt 10:2-3)</a:t>
            </a:r>
          </a:p>
        </p:txBody>
      </p:sp>
      <p:sp>
        <p:nvSpPr>
          <p:cNvPr id="80" name="TextBox 79">
            <a:extLst>
              <a:ext uri="{FF2B5EF4-FFF2-40B4-BE49-F238E27FC236}">
                <a16:creationId xmlns:a16="http://schemas.microsoft.com/office/drawing/2014/main" id="{328E8E82-C080-7645-85C2-6D733BD35F8B}"/>
              </a:ext>
            </a:extLst>
          </p:cNvPr>
          <p:cNvSpPr txBox="1"/>
          <p:nvPr/>
        </p:nvSpPr>
        <p:spPr>
          <a:xfrm>
            <a:off x="1092447" y="438680"/>
            <a:ext cx="1712905" cy="646331"/>
          </a:xfrm>
          <a:prstGeom prst="rect">
            <a:avLst/>
          </a:prstGeom>
          <a:solidFill>
            <a:schemeClr val="accent1"/>
          </a:solidFill>
        </p:spPr>
        <p:txBody>
          <a:bodyPr wrap="none" rtlCol="0">
            <a:spAutoFit/>
          </a:bodyPr>
          <a:lstStyle/>
          <a:p>
            <a:r>
              <a:rPr lang="en-US" b="1" dirty="0"/>
              <a:t>Circa 60 A.D. </a:t>
            </a:r>
          </a:p>
          <a:p>
            <a:r>
              <a:rPr lang="en-US" b="1" dirty="0"/>
              <a:t>Second Gospel.</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B1A2D85-506E-324D-A6A1-595AFD1C6658}"/>
              </a:ext>
            </a:extLst>
          </p:cNvPr>
          <p:cNvSpPr txBox="1"/>
          <p:nvPr/>
        </p:nvSpPr>
        <p:spPr>
          <a:xfrm>
            <a:off x="457200" y="609600"/>
            <a:ext cx="8458200" cy="5170646"/>
          </a:xfrm>
          <a:prstGeom prst="rect">
            <a:avLst/>
          </a:prstGeom>
          <a:noFill/>
        </p:spPr>
        <p:txBody>
          <a:bodyPr wrap="square" rtlCol="0">
            <a:spAutoFit/>
          </a:bodyPr>
          <a:lstStyle/>
          <a:p>
            <a:r>
              <a:rPr lang="en-US" sz="2000" dirty="0"/>
              <a:t>“</a:t>
            </a:r>
            <a:r>
              <a:rPr lang="en-US" sz="2400" dirty="0"/>
              <a:t>It is one thing for a man to teach what he claims is truth; it is quite another thing to demonstrate one’s authority to claim that truth.  That is why the miracles which Jesus performs are such a vital part of His ministry.  They are not performed merely to entertain, or to show off His divine power. Or even to convince the skeptic.  Nor does Jesus heal the sick and raise the dead simply because of his great compassion for those who suffer.”  </a:t>
            </a:r>
          </a:p>
          <a:p>
            <a:endParaRPr lang="en-US" sz="2400" dirty="0"/>
          </a:p>
          <a:p>
            <a:r>
              <a:rPr lang="en-US" sz="2400" dirty="0"/>
              <a:t>“More than this, the miracles are a means of confirming the message that the kingdom of God is now being established with power! God is establishing the rule through Christ, and proving it with the miraculous power which Jesus exercises over the forces of nature, over the spirit world, and over death and disease. “ </a:t>
            </a:r>
          </a:p>
          <a:p>
            <a:r>
              <a:rPr lang="en-US" dirty="0"/>
              <a:t>			        --- F LeGard Smith, </a:t>
            </a:r>
            <a:r>
              <a:rPr lang="en-US" b="1" dirty="0"/>
              <a:t>The Narrated Bible</a:t>
            </a:r>
            <a:r>
              <a:rPr lang="en-US" dirty="0"/>
              <a:t>, </a:t>
            </a:r>
            <a:r>
              <a:rPr lang="en-US" i="1" dirty="0"/>
              <a:t>page 1397</a:t>
            </a:r>
          </a:p>
        </p:txBody>
      </p:sp>
    </p:spTree>
    <p:extLst>
      <p:ext uri="{BB962C8B-B14F-4D97-AF65-F5344CB8AC3E}">
        <p14:creationId xmlns:p14="http://schemas.microsoft.com/office/powerpoint/2010/main" val="28840146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1BA72F8-DBB0-BF48-93CE-0D2C7691D445}"/>
              </a:ext>
            </a:extLst>
          </p:cNvPr>
          <p:cNvSpPr txBox="1"/>
          <p:nvPr/>
        </p:nvSpPr>
        <p:spPr>
          <a:xfrm>
            <a:off x="29470" y="74482"/>
            <a:ext cx="4144083" cy="400110"/>
          </a:xfrm>
          <a:prstGeom prst="rect">
            <a:avLst/>
          </a:prstGeom>
          <a:noFill/>
        </p:spPr>
        <p:txBody>
          <a:bodyPr wrap="none" rtlCol="0">
            <a:spAutoFit/>
          </a:bodyPr>
          <a:lstStyle/>
          <a:p>
            <a:r>
              <a:rPr lang="en-US" sz="2000" b="1" dirty="0"/>
              <a:t>BIBLE USE OF THE WORD MIRACLE</a:t>
            </a:r>
          </a:p>
        </p:txBody>
      </p:sp>
      <p:sp>
        <p:nvSpPr>
          <p:cNvPr id="5" name="TextBox 4">
            <a:extLst>
              <a:ext uri="{FF2B5EF4-FFF2-40B4-BE49-F238E27FC236}">
                <a16:creationId xmlns:a16="http://schemas.microsoft.com/office/drawing/2014/main" id="{B360419D-2CF2-7743-8469-EDF9C0C7ACD7}"/>
              </a:ext>
            </a:extLst>
          </p:cNvPr>
          <p:cNvSpPr txBox="1"/>
          <p:nvPr/>
        </p:nvSpPr>
        <p:spPr>
          <a:xfrm>
            <a:off x="4593771" y="83124"/>
            <a:ext cx="4538422" cy="400110"/>
          </a:xfrm>
          <a:prstGeom prst="rect">
            <a:avLst/>
          </a:prstGeom>
          <a:noFill/>
        </p:spPr>
        <p:txBody>
          <a:bodyPr wrap="none" rtlCol="0">
            <a:spAutoFit/>
          </a:bodyPr>
          <a:lstStyle/>
          <a:p>
            <a:r>
              <a:rPr lang="en-US" sz="2000" b="1" dirty="0"/>
              <a:t>MODERN USE OF THE WORD MIRACLE</a:t>
            </a:r>
          </a:p>
        </p:txBody>
      </p:sp>
      <p:sp>
        <p:nvSpPr>
          <p:cNvPr id="6" name="TextBox 5">
            <a:extLst>
              <a:ext uri="{FF2B5EF4-FFF2-40B4-BE49-F238E27FC236}">
                <a16:creationId xmlns:a16="http://schemas.microsoft.com/office/drawing/2014/main" id="{E17E8424-E69C-3641-92ED-3734F0210A8D}"/>
              </a:ext>
            </a:extLst>
          </p:cNvPr>
          <p:cNvSpPr txBox="1"/>
          <p:nvPr/>
        </p:nvSpPr>
        <p:spPr>
          <a:xfrm>
            <a:off x="27214" y="586443"/>
            <a:ext cx="3467100" cy="923330"/>
          </a:xfrm>
          <a:prstGeom prst="rect">
            <a:avLst/>
          </a:prstGeom>
          <a:noFill/>
        </p:spPr>
        <p:txBody>
          <a:bodyPr wrap="square" rtlCol="0">
            <a:spAutoFit/>
          </a:bodyPr>
          <a:lstStyle/>
          <a:p>
            <a:pPr marL="342900" indent="-342900">
              <a:buFont typeface="+mj-lt"/>
              <a:buAutoNum type="arabicPeriod"/>
            </a:pPr>
            <a:r>
              <a:rPr lang="en-US" dirty="0"/>
              <a:t>Referred to the works that were supernatural: “No man can do” (Jn. 3:2)</a:t>
            </a:r>
          </a:p>
        </p:txBody>
      </p:sp>
      <p:sp>
        <p:nvSpPr>
          <p:cNvPr id="7" name="TextBox 6">
            <a:extLst>
              <a:ext uri="{FF2B5EF4-FFF2-40B4-BE49-F238E27FC236}">
                <a16:creationId xmlns:a16="http://schemas.microsoft.com/office/drawing/2014/main" id="{5F08D5A2-C331-0947-BF92-C0E7BE10438D}"/>
              </a:ext>
            </a:extLst>
          </p:cNvPr>
          <p:cNvSpPr txBox="1"/>
          <p:nvPr/>
        </p:nvSpPr>
        <p:spPr>
          <a:xfrm>
            <a:off x="4447279" y="536597"/>
            <a:ext cx="4661808" cy="923330"/>
          </a:xfrm>
          <a:prstGeom prst="rect">
            <a:avLst/>
          </a:prstGeom>
          <a:noFill/>
        </p:spPr>
        <p:txBody>
          <a:bodyPr wrap="square" rtlCol="0">
            <a:spAutoFit/>
          </a:bodyPr>
          <a:lstStyle/>
          <a:p>
            <a:pPr marL="342900" indent="-342900">
              <a:buFont typeface="+mj-lt"/>
              <a:buAutoNum type="arabicPeriod"/>
            </a:pPr>
            <a:r>
              <a:rPr lang="en-US" dirty="0"/>
              <a:t>Today’s use is much broader in meaning.  May simply describe an extraordinary </a:t>
            </a:r>
            <a:br>
              <a:rPr lang="en-US" dirty="0"/>
            </a:br>
            <a:r>
              <a:rPr lang="en-US" dirty="0"/>
              <a:t>occurrence.</a:t>
            </a:r>
          </a:p>
        </p:txBody>
      </p:sp>
      <p:sp>
        <p:nvSpPr>
          <p:cNvPr id="8" name="TextBox 7">
            <a:extLst>
              <a:ext uri="{FF2B5EF4-FFF2-40B4-BE49-F238E27FC236}">
                <a16:creationId xmlns:a16="http://schemas.microsoft.com/office/drawing/2014/main" id="{A2837F30-F6A9-FB41-8ACB-484FFD9F56DB}"/>
              </a:ext>
            </a:extLst>
          </p:cNvPr>
          <p:cNvSpPr txBox="1"/>
          <p:nvPr/>
        </p:nvSpPr>
        <p:spPr>
          <a:xfrm>
            <a:off x="32502" y="1684931"/>
            <a:ext cx="3460178" cy="646331"/>
          </a:xfrm>
          <a:prstGeom prst="rect">
            <a:avLst/>
          </a:prstGeom>
          <a:noFill/>
        </p:spPr>
        <p:txBody>
          <a:bodyPr wrap="none" rtlCol="0">
            <a:spAutoFit/>
          </a:bodyPr>
          <a:lstStyle/>
          <a:p>
            <a:pPr marL="342900" indent="-342900">
              <a:buFont typeface="+mj-lt"/>
              <a:buAutoNum type="arabicPeriod" startAt="2"/>
            </a:pPr>
            <a:r>
              <a:rPr lang="en-US" dirty="0"/>
              <a:t>“Signs” were to produce belief.</a:t>
            </a:r>
            <a:br>
              <a:rPr lang="en-US" dirty="0"/>
            </a:br>
            <a:r>
              <a:rPr lang="en-US" dirty="0"/>
              <a:t>(Jn. 20:30-31; Acts 2:22).   </a:t>
            </a:r>
          </a:p>
        </p:txBody>
      </p:sp>
      <p:sp>
        <p:nvSpPr>
          <p:cNvPr id="9" name="TextBox 8">
            <a:extLst>
              <a:ext uri="{FF2B5EF4-FFF2-40B4-BE49-F238E27FC236}">
                <a16:creationId xmlns:a16="http://schemas.microsoft.com/office/drawing/2014/main" id="{6200D0CD-2838-294B-BB51-F656C9033018}"/>
              </a:ext>
            </a:extLst>
          </p:cNvPr>
          <p:cNvSpPr txBox="1"/>
          <p:nvPr/>
        </p:nvSpPr>
        <p:spPr>
          <a:xfrm>
            <a:off x="4446547" y="1592491"/>
            <a:ext cx="4538422" cy="1754325"/>
          </a:xfrm>
          <a:prstGeom prst="rect">
            <a:avLst/>
          </a:prstGeom>
          <a:noFill/>
        </p:spPr>
        <p:txBody>
          <a:bodyPr wrap="square" rtlCol="0">
            <a:spAutoFit/>
          </a:bodyPr>
          <a:lstStyle/>
          <a:p>
            <a:pPr marL="342900" indent="-342900">
              <a:buFont typeface="+mj-lt"/>
              <a:buAutoNum type="arabicPeriod" startAt="2"/>
            </a:pPr>
            <a:r>
              <a:rPr lang="en-US" dirty="0"/>
              <a:t>No clear “signs” today.  All who claim to work miracles do not even agree among themselves that each other can do the same. (e.g. Mormons, Catholics, Pentecostal, Muslims, etc).  These deny each other.  </a:t>
            </a:r>
          </a:p>
        </p:txBody>
      </p:sp>
      <p:sp>
        <p:nvSpPr>
          <p:cNvPr id="10" name="TextBox 9">
            <a:extLst>
              <a:ext uri="{FF2B5EF4-FFF2-40B4-BE49-F238E27FC236}">
                <a16:creationId xmlns:a16="http://schemas.microsoft.com/office/drawing/2014/main" id="{C2B7CE10-793B-DC45-8408-08623CFF6206}"/>
              </a:ext>
            </a:extLst>
          </p:cNvPr>
          <p:cNvSpPr txBox="1"/>
          <p:nvPr/>
        </p:nvSpPr>
        <p:spPr>
          <a:xfrm>
            <a:off x="0" y="3493315"/>
            <a:ext cx="3724983" cy="646331"/>
          </a:xfrm>
          <a:prstGeom prst="rect">
            <a:avLst/>
          </a:prstGeom>
          <a:noFill/>
        </p:spPr>
        <p:txBody>
          <a:bodyPr wrap="square" rtlCol="0">
            <a:spAutoFit/>
          </a:bodyPr>
          <a:lstStyle/>
          <a:p>
            <a:pPr marL="342900" indent="-342900">
              <a:buFont typeface="+mj-lt"/>
              <a:buAutoNum type="arabicPeriod" startAt="3"/>
            </a:pPr>
            <a:r>
              <a:rPr lang="en-US" dirty="0"/>
              <a:t>Results were immediate (Acts 3:7; Jn. 5:9)</a:t>
            </a:r>
          </a:p>
        </p:txBody>
      </p:sp>
      <p:sp>
        <p:nvSpPr>
          <p:cNvPr id="11" name="TextBox 10">
            <a:extLst>
              <a:ext uri="{FF2B5EF4-FFF2-40B4-BE49-F238E27FC236}">
                <a16:creationId xmlns:a16="http://schemas.microsoft.com/office/drawing/2014/main" id="{2BF02CEB-4B38-B345-948E-301BE792DDF2}"/>
              </a:ext>
            </a:extLst>
          </p:cNvPr>
          <p:cNvSpPr txBox="1"/>
          <p:nvPr/>
        </p:nvSpPr>
        <p:spPr>
          <a:xfrm>
            <a:off x="4446547" y="3436898"/>
            <a:ext cx="4538422" cy="923330"/>
          </a:xfrm>
          <a:prstGeom prst="rect">
            <a:avLst/>
          </a:prstGeom>
          <a:noFill/>
        </p:spPr>
        <p:txBody>
          <a:bodyPr wrap="square" rtlCol="0">
            <a:spAutoFit/>
          </a:bodyPr>
          <a:lstStyle/>
          <a:p>
            <a:pPr marL="342900" indent="-342900">
              <a:buFont typeface="+mj-lt"/>
              <a:buAutoNum type="arabicPeriod" startAt="3"/>
            </a:pPr>
            <a:r>
              <a:rPr lang="en-US" dirty="0"/>
              <a:t>Not immediate.  Several days are often necessary before full recovery is experienced.  </a:t>
            </a:r>
          </a:p>
        </p:txBody>
      </p:sp>
      <p:sp>
        <p:nvSpPr>
          <p:cNvPr id="12" name="TextBox 11">
            <a:extLst>
              <a:ext uri="{FF2B5EF4-FFF2-40B4-BE49-F238E27FC236}">
                <a16:creationId xmlns:a16="http://schemas.microsoft.com/office/drawing/2014/main" id="{188617EA-974B-4E4E-8FA8-0478EB38CE29}"/>
              </a:ext>
            </a:extLst>
          </p:cNvPr>
          <p:cNvSpPr txBox="1"/>
          <p:nvPr/>
        </p:nvSpPr>
        <p:spPr>
          <a:xfrm rot="10800000" flipV="1">
            <a:off x="27214" y="4424335"/>
            <a:ext cx="4735286" cy="1200329"/>
          </a:xfrm>
          <a:prstGeom prst="rect">
            <a:avLst/>
          </a:prstGeom>
          <a:noFill/>
        </p:spPr>
        <p:txBody>
          <a:bodyPr wrap="square" rtlCol="0">
            <a:spAutoFit/>
          </a:bodyPr>
          <a:lstStyle/>
          <a:p>
            <a:pPr marL="342900" indent="-342900">
              <a:buFont typeface="+mj-lt"/>
              <a:buAutoNum type="arabicPeriod" startAt="4"/>
            </a:pPr>
            <a:r>
              <a:rPr lang="en-US" dirty="0"/>
              <a:t>Never failed (Acts 5:16)  Only time </a:t>
            </a:r>
            <a:br>
              <a:rPr lang="en-US" dirty="0"/>
            </a:br>
            <a:r>
              <a:rPr lang="en-US" dirty="0"/>
              <a:t>there was a delay was because the one performing the miracle lacked faith</a:t>
            </a:r>
            <a:br>
              <a:rPr lang="en-US" dirty="0"/>
            </a:br>
            <a:r>
              <a:rPr lang="en-US" dirty="0"/>
              <a:t>(Mt. 17:1-2)  </a:t>
            </a:r>
          </a:p>
        </p:txBody>
      </p:sp>
      <p:sp>
        <p:nvSpPr>
          <p:cNvPr id="14" name="TextBox 13">
            <a:extLst>
              <a:ext uri="{FF2B5EF4-FFF2-40B4-BE49-F238E27FC236}">
                <a16:creationId xmlns:a16="http://schemas.microsoft.com/office/drawing/2014/main" id="{1D2AACF7-D310-4C46-8965-051DABAEF332}"/>
              </a:ext>
            </a:extLst>
          </p:cNvPr>
          <p:cNvSpPr txBox="1"/>
          <p:nvPr/>
        </p:nvSpPr>
        <p:spPr>
          <a:xfrm>
            <a:off x="4446547" y="4375849"/>
            <a:ext cx="4538422" cy="923331"/>
          </a:xfrm>
          <a:prstGeom prst="rect">
            <a:avLst/>
          </a:prstGeom>
          <a:noFill/>
        </p:spPr>
        <p:txBody>
          <a:bodyPr wrap="square" rtlCol="0">
            <a:spAutoFit/>
          </a:bodyPr>
          <a:lstStyle/>
          <a:p>
            <a:pPr marL="342900" indent="-342900">
              <a:buFont typeface="+mj-lt"/>
              <a:buAutoNum type="arabicPeriod" startAt="4"/>
            </a:pPr>
            <a:r>
              <a:rPr lang="en-US" dirty="0"/>
              <a:t>Many failures.  Often the one failing to be healed is made to feel ashamed for not having enough faith.  </a:t>
            </a:r>
          </a:p>
        </p:txBody>
      </p:sp>
      <p:sp>
        <p:nvSpPr>
          <p:cNvPr id="15" name="TextBox 14">
            <a:extLst>
              <a:ext uri="{FF2B5EF4-FFF2-40B4-BE49-F238E27FC236}">
                <a16:creationId xmlns:a16="http://schemas.microsoft.com/office/drawing/2014/main" id="{1DEC91B1-A736-1149-AFA3-D71A3B54AFA1}"/>
              </a:ext>
            </a:extLst>
          </p:cNvPr>
          <p:cNvSpPr txBox="1"/>
          <p:nvPr/>
        </p:nvSpPr>
        <p:spPr>
          <a:xfrm>
            <a:off x="0" y="5673151"/>
            <a:ext cx="4343400" cy="923330"/>
          </a:xfrm>
          <a:prstGeom prst="rect">
            <a:avLst/>
          </a:prstGeom>
          <a:noFill/>
        </p:spPr>
        <p:txBody>
          <a:bodyPr wrap="square" rtlCol="0">
            <a:spAutoFit/>
          </a:bodyPr>
          <a:lstStyle/>
          <a:p>
            <a:pPr marL="342900" indent="-342900">
              <a:buFont typeface="+mj-lt"/>
              <a:buAutoNum type="arabicPeriod" startAt="5"/>
            </a:pPr>
            <a:r>
              <a:rPr lang="en-US" dirty="0"/>
              <a:t>So convincing that even enemies acknowledged  that a miracle was worked (Acts 4:16; Jn. 11:47)</a:t>
            </a:r>
          </a:p>
        </p:txBody>
      </p:sp>
      <p:sp>
        <p:nvSpPr>
          <p:cNvPr id="16" name="TextBox 15">
            <a:extLst>
              <a:ext uri="{FF2B5EF4-FFF2-40B4-BE49-F238E27FC236}">
                <a16:creationId xmlns:a16="http://schemas.microsoft.com/office/drawing/2014/main" id="{DF568960-16BF-3A43-B1B4-264C8274E05C}"/>
              </a:ext>
            </a:extLst>
          </p:cNvPr>
          <p:cNvSpPr txBox="1"/>
          <p:nvPr/>
        </p:nvSpPr>
        <p:spPr>
          <a:xfrm>
            <a:off x="4446547" y="5529093"/>
            <a:ext cx="4885886" cy="923330"/>
          </a:xfrm>
          <a:prstGeom prst="rect">
            <a:avLst/>
          </a:prstGeom>
          <a:noFill/>
        </p:spPr>
        <p:txBody>
          <a:bodyPr wrap="square" rtlCol="0">
            <a:spAutoFit/>
          </a:bodyPr>
          <a:lstStyle/>
          <a:p>
            <a:pPr marL="342900" indent="-342900">
              <a:buFont typeface="+mj-lt"/>
              <a:buAutoNum type="arabicPeriod" startAt="5"/>
            </a:pPr>
            <a:r>
              <a:rPr lang="en-US" dirty="0"/>
              <a:t>Unconvincing…unbeliever and believers.(e.g. Let one raise one from the dead or blind a blasphemer (Jn. 11; Acts 9:36-43; Acts 13:11).  </a:t>
            </a:r>
          </a:p>
        </p:txBody>
      </p:sp>
    </p:spTree>
    <p:extLst>
      <p:ext uri="{BB962C8B-B14F-4D97-AF65-F5344CB8AC3E}">
        <p14:creationId xmlns:p14="http://schemas.microsoft.com/office/powerpoint/2010/main" val="22767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4" grpId="0"/>
      <p:bldP spid="15" grpId="0"/>
      <p:bldP spid="1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1BA72F8-DBB0-BF48-93CE-0D2C7691D445}"/>
              </a:ext>
            </a:extLst>
          </p:cNvPr>
          <p:cNvSpPr txBox="1"/>
          <p:nvPr/>
        </p:nvSpPr>
        <p:spPr>
          <a:xfrm>
            <a:off x="29470" y="149374"/>
            <a:ext cx="4144083" cy="400110"/>
          </a:xfrm>
          <a:prstGeom prst="rect">
            <a:avLst/>
          </a:prstGeom>
          <a:noFill/>
        </p:spPr>
        <p:txBody>
          <a:bodyPr wrap="none" rtlCol="0">
            <a:spAutoFit/>
          </a:bodyPr>
          <a:lstStyle/>
          <a:p>
            <a:r>
              <a:rPr lang="en-US" sz="2000" b="1" dirty="0"/>
              <a:t>BIBLE USE OF THE WORD MIRACLE</a:t>
            </a:r>
          </a:p>
        </p:txBody>
      </p:sp>
      <p:sp>
        <p:nvSpPr>
          <p:cNvPr id="5" name="TextBox 4">
            <a:extLst>
              <a:ext uri="{FF2B5EF4-FFF2-40B4-BE49-F238E27FC236}">
                <a16:creationId xmlns:a16="http://schemas.microsoft.com/office/drawing/2014/main" id="{B360419D-2CF2-7743-8469-EDF9C0C7ACD7}"/>
              </a:ext>
            </a:extLst>
          </p:cNvPr>
          <p:cNvSpPr txBox="1"/>
          <p:nvPr/>
        </p:nvSpPr>
        <p:spPr>
          <a:xfrm>
            <a:off x="4593771" y="83124"/>
            <a:ext cx="4538422" cy="400110"/>
          </a:xfrm>
          <a:prstGeom prst="rect">
            <a:avLst/>
          </a:prstGeom>
          <a:noFill/>
        </p:spPr>
        <p:txBody>
          <a:bodyPr wrap="none" rtlCol="0">
            <a:spAutoFit/>
          </a:bodyPr>
          <a:lstStyle/>
          <a:p>
            <a:r>
              <a:rPr lang="en-US" sz="2000" b="1" dirty="0"/>
              <a:t>MODERN USE OF THE WORD MIRACLE</a:t>
            </a:r>
          </a:p>
        </p:txBody>
      </p:sp>
      <p:sp>
        <p:nvSpPr>
          <p:cNvPr id="6" name="TextBox 5">
            <a:extLst>
              <a:ext uri="{FF2B5EF4-FFF2-40B4-BE49-F238E27FC236}">
                <a16:creationId xmlns:a16="http://schemas.microsoft.com/office/drawing/2014/main" id="{E17E8424-E69C-3641-92ED-3734F0210A8D}"/>
              </a:ext>
            </a:extLst>
          </p:cNvPr>
          <p:cNvSpPr txBox="1"/>
          <p:nvPr/>
        </p:nvSpPr>
        <p:spPr>
          <a:xfrm>
            <a:off x="27214" y="586443"/>
            <a:ext cx="3467100" cy="923330"/>
          </a:xfrm>
          <a:prstGeom prst="rect">
            <a:avLst/>
          </a:prstGeom>
          <a:noFill/>
        </p:spPr>
        <p:txBody>
          <a:bodyPr wrap="square" rtlCol="0">
            <a:spAutoFit/>
          </a:bodyPr>
          <a:lstStyle/>
          <a:p>
            <a:pPr marL="342900" indent="-342900">
              <a:buFont typeface="+mj-lt"/>
              <a:buAutoNum type="arabicPeriod"/>
            </a:pPr>
            <a:r>
              <a:rPr lang="en-US" dirty="0"/>
              <a:t>Referred to the works that were supernatural: “No man can do” (Jn. 3:2)</a:t>
            </a:r>
          </a:p>
        </p:txBody>
      </p:sp>
      <p:sp>
        <p:nvSpPr>
          <p:cNvPr id="7" name="TextBox 6">
            <a:extLst>
              <a:ext uri="{FF2B5EF4-FFF2-40B4-BE49-F238E27FC236}">
                <a16:creationId xmlns:a16="http://schemas.microsoft.com/office/drawing/2014/main" id="{5F08D5A2-C331-0947-BF92-C0E7BE10438D}"/>
              </a:ext>
            </a:extLst>
          </p:cNvPr>
          <p:cNvSpPr txBox="1"/>
          <p:nvPr/>
        </p:nvSpPr>
        <p:spPr>
          <a:xfrm>
            <a:off x="4447279" y="536597"/>
            <a:ext cx="4661808" cy="1477328"/>
          </a:xfrm>
          <a:prstGeom prst="rect">
            <a:avLst/>
          </a:prstGeom>
          <a:noFill/>
        </p:spPr>
        <p:txBody>
          <a:bodyPr wrap="square" rtlCol="0">
            <a:spAutoFit/>
          </a:bodyPr>
          <a:lstStyle/>
          <a:p>
            <a:pPr marL="342900" indent="-342900">
              <a:buFont typeface="+mj-lt"/>
              <a:buAutoNum type="arabicPeriod"/>
            </a:pPr>
            <a:r>
              <a:rPr lang="en-US" dirty="0"/>
              <a:t>Today’s use is much broader in meaning.  May simply describe an extraordinary an </a:t>
            </a:r>
            <a:br>
              <a:rPr lang="en-US" dirty="0"/>
            </a:br>
            <a:r>
              <a:rPr lang="en-US" dirty="0"/>
              <a:t>extraordinary occurrence (e.g. Could say…”a miracle that atheist survived this accident.” </a:t>
            </a:r>
          </a:p>
        </p:txBody>
      </p:sp>
      <p:sp>
        <p:nvSpPr>
          <p:cNvPr id="8" name="TextBox 7">
            <a:extLst>
              <a:ext uri="{FF2B5EF4-FFF2-40B4-BE49-F238E27FC236}">
                <a16:creationId xmlns:a16="http://schemas.microsoft.com/office/drawing/2014/main" id="{A2837F30-F6A9-FB41-8ACB-484FFD9F56DB}"/>
              </a:ext>
            </a:extLst>
          </p:cNvPr>
          <p:cNvSpPr txBox="1"/>
          <p:nvPr/>
        </p:nvSpPr>
        <p:spPr>
          <a:xfrm>
            <a:off x="0" y="2169205"/>
            <a:ext cx="3456524" cy="646331"/>
          </a:xfrm>
          <a:prstGeom prst="rect">
            <a:avLst/>
          </a:prstGeom>
          <a:noFill/>
        </p:spPr>
        <p:txBody>
          <a:bodyPr wrap="none" rtlCol="0">
            <a:spAutoFit/>
          </a:bodyPr>
          <a:lstStyle/>
          <a:p>
            <a:pPr marL="342900" indent="-342900">
              <a:buFont typeface="+mj-lt"/>
              <a:buAutoNum type="arabicPeriod" startAt="2"/>
            </a:pPr>
            <a:r>
              <a:rPr lang="en-US" dirty="0"/>
              <a:t>Were “signs” to produce belief.</a:t>
            </a:r>
            <a:br>
              <a:rPr lang="en-US" dirty="0"/>
            </a:br>
            <a:r>
              <a:rPr lang="en-US" dirty="0"/>
              <a:t>(Jn. 20:30-31; Acts 2:22).   </a:t>
            </a:r>
          </a:p>
        </p:txBody>
      </p:sp>
      <p:sp>
        <p:nvSpPr>
          <p:cNvPr id="9" name="TextBox 8">
            <a:extLst>
              <a:ext uri="{FF2B5EF4-FFF2-40B4-BE49-F238E27FC236}">
                <a16:creationId xmlns:a16="http://schemas.microsoft.com/office/drawing/2014/main" id="{6200D0CD-2838-294B-BB51-F656C9033018}"/>
              </a:ext>
            </a:extLst>
          </p:cNvPr>
          <p:cNvSpPr txBox="1"/>
          <p:nvPr/>
        </p:nvSpPr>
        <p:spPr>
          <a:xfrm>
            <a:off x="4424776" y="2053018"/>
            <a:ext cx="4538422" cy="1754325"/>
          </a:xfrm>
          <a:prstGeom prst="rect">
            <a:avLst/>
          </a:prstGeom>
          <a:noFill/>
        </p:spPr>
        <p:txBody>
          <a:bodyPr wrap="square" rtlCol="0">
            <a:spAutoFit/>
          </a:bodyPr>
          <a:lstStyle/>
          <a:p>
            <a:pPr marL="342900" indent="-342900">
              <a:buFont typeface="+mj-lt"/>
              <a:buAutoNum type="arabicPeriod" startAt="2"/>
            </a:pPr>
            <a:r>
              <a:rPr lang="en-US" dirty="0"/>
              <a:t>No clear “signs” today.  All who claim to work miracles do not even agree among themselves that each other can do the same. (e.g. Mormons, Catholics, Pentecostal, Muslims, etc.  These deny each other.  </a:t>
            </a:r>
          </a:p>
        </p:txBody>
      </p:sp>
      <p:sp>
        <p:nvSpPr>
          <p:cNvPr id="10" name="TextBox 9">
            <a:extLst>
              <a:ext uri="{FF2B5EF4-FFF2-40B4-BE49-F238E27FC236}">
                <a16:creationId xmlns:a16="http://schemas.microsoft.com/office/drawing/2014/main" id="{C2B7CE10-793B-DC45-8408-08623CFF6206}"/>
              </a:ext>
            </a:extLst>
          </p:cNvPr>
          <p:cNvSpPr txBox="1"/>
          <p:nvPr/>
        </p:nvSpPr>
        <p:spPr>
          <a:xfrm>
            <a:off x="21461" y="3853511"/>
            <a:ext cx="3724983" cy="646331"/>
          </a:xfrm>
          <a:prstGeom prst="rect">
            <a:avLst/>
          </a:prstGeom>
          <a:noFill/>
        </p:spPr>
        <p:txBody>
          <a:bodyPr wrap="square" rtlCol="0">
            <a:spAutoFit/>
          </a:bodyPr>
          <a:lstStyle/>
          <a:p>
            <a:pPr marL="342900" indent="-342900">
              <a:buFont typeface="+mj-lt"/>
              <a:buAutoNum type="arabicPeriod" startAt="3"/>
            </a:pPr>
            <a:r>
              <a:rPr lang="en-US" dirty="0"/>
              <a:t>Results were immediate (Acts 3:7; Jn. 5:9)</a:t>
            </a:r>
          </a:p>
        </p:txBody>
      </p:sp>
      <p:sp>
        <p:nvSpPr>
          <p:cNvPr id="11" name="TextBox 10">
            <a:extLst>
              <a:ext uri="{FF2B5EF4-FFF2-40B4-BE49-F238E27FC236}">
                <a16:creationId xmlns:a16="http://schemas.microsoft.com/office/drawing/2014/main" id="{2BF02CEB-4B38-B345-948E-301BE792DDF2}"/>
              </a:ext>
            </a:extLst>
          </p:cNvPr>
          <p:cNvSpPr txBox="1"/>
          <p:nvPr/>
        </p:nvSpPr>
        <p:spPr>
          <a:xfrm>
            <a:off x="4446547" y="3778462"/>
            <a:ext cx="4538422" cy="923330"/>
          </a:xfrm>
          <a:prstGeom prst="rect">
            <a:avLst/>
          </a:prstGeom>
          <a:noFill/>
        </p:spPr>
        <p:txBody>
          <a:bodyPr wrap="square" rtlCol="0">
            <a:spAutoFit/>
          </a:bodyPr>
          <a:lstStyle/>
          <a:p>
            <a:pPr marL="342900" indent="-342900">
              <a:buFont typeface="+mj-lt"/>
              <a:buAutoNum type="arabicPeriod" startAt="3"/>
            </a:pPr>
            <a:r>
              <a:rPr lang="en-US" dirty="0"/>
              <a:t>Not immediate.  Several days are often necessary before full recovery is experienced.  </a:t>
            </a:r>
          </a:p>
        </p:txBody>
      </p:sp>
      <p:sp>
        <p:nvSpPr>
          <p:cNvPr id="12" name="TextBox 11">
            <a:extLst>
              <a:ext uri="{FF2B5EF4-FFF2-40B4-BE49-F238E27FC236}">
                <a16:creationId xmlns:a16="http://schemas.microsoft.com/office/drawing/2014/main" id="{188617EA-974B-4E4E-8FA8-0478EB38CE29}"/>
              </a:ext>
            </a:extLst>
          </p:cNvPr>
          <p:cNvSpPr txBox="1"/>
          <p:nvPr/>
        </p:nvSpPr>
        <p:spPr>
          <a:xfrm rot="10800000" flipV="1">
            <a:off x="32657" y="4765808"/>
            <a:ext cx="4735286" cy="923330"/>
          </a:xfrm>
          <a:prstGeom prst="rect">
            <a:avLst/>
          </a:prstGeom>
          <a:noFill/>
        </p:spPr>
        <p:txBody>
          <a:bodyPr wrap="square" rtlCol="0">
            <a:spAutoFit/>
          </a:bodyPr>
          <a:lstStyle/>
          <a:p>
            <a:pPr marL="342900" indent="-342900">
              <a:buFont typeface="+mj-lt"/>
              <a:buAutoNum type="arabicPeriod" startAt="4"/>
            </a:pPr>
            <a:r>
              <a:rPr lang="en-US" dirty="0"/>
              <a:t>Never failed (Acts 5:16)  Only time there </a:t>
            </a:r>
            <a:br>
              <a:rPr lang="en-US" dirty="0"/>
            </a:br>
            <a:r>
              <a:rPr lang="en-US" dirty="0"/>
              <a:t>was a delay was because the one perform-ing the .miracle lacked faith ((Mt. 17:14-2)  </a:t>
            </a:r>
          </a:p>
        </p:txBody>
      </p:sp>
      <p:sp>
        <p:nvSpPr>
          <p:cNvPr id="14" name="TextBox 13">
            <a:extLst>
              <a:ext uri="{FF2B5EF4-FFF2-40B4-BE49-F238E27FC236}">
                <a16:creationId xmlns:a16="http://schemas.microsoft.com/office/drawing/2014/main" id="{1D2AACF7-D310-4C46-8965-051DABAEF332}"/>
              </a:ext>
            </a:extLst>
          </p:cNvPr>
          <p:cNvSpPr txBox="1"/>
          <p:nvPr/>
        </p:nvSpPr>
        <p:spPr>
          <a:xfrm>
            <a:off x="4446547" y="4736926"/>
            <a:ext cx="4538422" cy="923331"/>
          </a:xfrm>
          <a:prstGeom prst="rect">
            <a:avLst/>
          </a:prstGeom>
          <a:noFill/>
        </p:spPr>
        <p:txBody>
          <a:bodyPr wrap="square" rtlCol="0">
            <a:spAutoFit/>
          </a:bodyPr>
          <a:lstStyle/>
          <a:p>
            <a:pPr marL="342900" indent="-342900">
              <a:buFont typeface="+mj-lt"/>
              <a:buAutoNum type="arabicPeriod" startAt="4"/>
            </a:pPr>
            <a:r>
              <a:rPr lang="en-US" dirty="0"/>
              <a:t>Many failures.  Often the one failing to be healed is made to feel ashamed for not having enough faith.  </a:t>
            </a:r>
          </a:p>
        </p:txBody>
      </p:sp>
      <p:sp>
        <p:nvSpPr>
          <p:cNvPr id="15" name="TextBox 14">
            <a:extLst>
              <a:ext uri="{FF2B5EF4-FFF2-40B4-BE49-F238E27FC236}">
                <a16:creationId xmlns:a16="http://schemas.microsoft.com/office/drawing/2014/main" id="{1DEC91B1-A736-1149-AFA3-D71A3B54AFA1}"/>
              </a:ext>
            </a:extLst>
          </p:cNvPr>
          <p:cNvSpPr txBox="1"/>
          <p:nvPr/>
        </p:nvSpPr>
        <p:spPr>
          <a:xfrm>
            <a:off x="29470" y="5785452"/>
            <a:ext cx="4343400" cy="923330"/>
          </a:xfrm>
          <a:prstGeom prst="rect">
            <a:avLst/>
          </a:prstGeom>
          <a:noFill/>
        </p:spPr>
        <p:txBody>
          <a:bodyPr wrap="square" rtlCol="0">
            <a:spAutoFit/>
          </a:bodyPr>
          <a:lstStyle/>
          <a:p>
            <a:pPr marL="342900" indent="-342900">
              <a:buFont typeface="+mj-lt"/>
              <a:buAutoNum type="arabicPeriod" startAt="5"/>
            </a:pPr>
            <a:r>
              <a:rPr lang="en-US" dirty="0"/>
              <a:t>So convincing that even enemies acknowledged  that a miracle was worked (Acts 4:16; Jn. 11:47)</a:t>
            </a:r>
          </a:p>
        </p:txBody>
      </p:sp>
      <p:sp>
        <p:nvSpPr>
          <p:cNvPr id="16" name="TextBox 15">
            <a:extLst>
              <a:ext uri="{FF2B5EF4-FFF2-40B4-BE49-F238E27FC236}">
                <a16:creationId xmlns:a16="http://schemas.microsoft.com/office/drawing/2014/main" id="{DF568960-16BF-3A43-B1B4-264C8274E05C}"/>
              </a:ext>
            </a:extLst>
          </p:cNvPr>
          <p:cNvSpPr txBox="1"/>
          <p:nvPr/>
        </p:nvSpPr>
        <p:spPr>
          <a:xfrm>
            <a:off x="4446547" y="5785452"/>
            <a:ext cx="4885886" cy="923330"/>
          </a:xfrm>
          <a:prstGeom prst="rect">
            <a:avLst/>
          </a:prstGeom>
          <a:noFill/>
        </p:spPr>
        <p:txBody>
          <a:bodyPr wrap="square" rtlCol="0">
            <a:spAutoFit/>
          </a:bodyPr>
          <a:lstStyle/>
          <a:p>
            <a:pPr marL="342900" indent="-342900">
              <a:buFont typeface="+mj-lt"/>
              <a:buAutoNum type="arabicPeriod" startAt="5"/>
            </a:pPr>
            <a:r>
              <a:rPr lang="en-US" dirty="0"/>
              <a:t>Unconvincing…unbeliever and believers.(e.g. Let one raise one from the dead or blind a blasphemer (Jn. 11; Acts 9:36-43; Acts 13:11).  </a:t>
            </a:r>
          </a:p>
        </p:txBody>
      </p:sp>
      <p:sp>
        <p:nvSpPr>
          <p:cNvPr id="2" name="TextBox 1">
            <a:extLst>
              <a:ext uri="{FF2B5EF4-FFF2-40B4-BE49-F238E27FC236}">
                <a16:creationId xmlns:a16="http://schemas.microsoft.com/office/drawing/2014/main" id="{B0FA0E1A-7458-B445-B8C2-E5EC0A261C14}"/>
              </a:ext>
            </a:extLst>
          </p:cNvPr>
          <p:cNvSpPr txBox="1"/>
          <p:nvPr/>
        </p:nvSpPr>
        <p:spPr>
          <a:xfrm>
            <a:off x="159031" y="914243"/>
            <a:ext cx="3890230" cy="5109091"/>
          </a:xfrm>
          <a:prstGeom prst="rect">
            <a:avLst/>
          </a:prstGeom>
          <a:solidFill>
            <a:schemeClr val="accent1"/>
          </a:solidFill>
          <a:ln w="57150">
            <a:solidFill>
              <a:schemeClr val="tx1"/>
            </a:solidFill>
          </a:ln>
        </p:spPr>
        <p:txBody>
          <a:bodyPr wrap="square" rtlCol="0">
            <a:spAutoFit/>
          </a:bodyPr>
          <a:lstStyle/>
          <a:p>
            <a:r>
              <a:rPr lang="en-US" sz="2400" b="1" dirty="0"/>
              <a:t>1</a:t>
            </a:r>
            <a:r>
              <a:rPr lang="en-US" sz="2400" b="1" baseline="30000" dirty="0"/>
              <a:t>st</a:t>
            </a:r>
            <a:r>
              <a:rPr lang="en-US" sz="2400" b="1" dirty="0"/>
              <a:t> Century miracle ceased</a:t>
            </a:r>
            <a:r>
              <a:rPr lang="en-US" sz="2400" dirty="0"/>
              <a:t>.  </a:t>
            </a:r>
          </a:p>
          <a:p>
            <a:r>
              <a:rPr lang="en-US" sz="2400" dirty="0"/>
              <a:t>	      </a:t>
            </a:r>
          </a:p>
          <a:p>
            <a:r>
              <a:rPr lang="en-US" sz="2400" b="1" i="1" dirty="0"/>
              <a:t>	      Why</a:t>
            </a:r>
            <a:r>
              <a:rPr lang="en-US" sz="2400" dirty="0"/>
              <a:t>?</a:t>
            </a:r>
          </a:p>
          <a:p>
            <a:endParaRPr lang="en-US" sz="2400" dirty="0"/>
          </a:p>
          <a:p>
            <a:pPr algn="ctr"/>
            <a:r>
              <a:rPr lang="en-US" sz="2400" dirty="0"/>
              <a:t>PURPOSE FULFILLED!</a:t>
            </a:r>
          </a:p>
          <a:p>
            <a:pPr algn="ctr"/>
            <a:endParaRPr lang="en-US" sz="2400" dirty="0"/>
          </a:p>
          <a:p>
            <a:pPr marL="457200" indent="-457200">
              <a:buAutoNum type="arabicParenBoth"/>
            </a:pPr>
            <a:r>
              <a:rPr lang="en-US" sz="2400" dirty="0"/>
              <a:t>Bible is fully revealed</a:t>
            </a:r>
          </a:p>
          <a:p>
            <a:pPr marL="457200" indent="-457200">
              <a:buAutoNum type="arabicParenBoth"/>
            </a:pPr>
            <a:r>
              <a:rPr lang="en-US" sz="2400" dirty="0"/>
              <a:t>Bible is fully confirmed</a:t>
            </a:r>
          </a:p>
          <a:p>
            <a:pPr marL="457200" indent="-457200">
              <a:buAutoNum type="arabicParenBoth"/>
            </a:pPr>
            <a:endParaRPr lang="en-US" sz="2400" dirty="0"/>
          </a:p>
          <a:p>
            <a:r>
              <a:rPr lang="en-US" sz="2200" dirty="0"/>
              <a:t>” For we know in part, and we prophesy in part.10 But when that which is perfect is come, then that which is in part shall be done away.” (1 Cor. 13:9-10</a:t>
            </a:r>
            <a:r>
              <a:rPr lang="en-US" sz="2000" dirty="0"/>
              <a:t>)</a:t>
            </a:r>
          </a:p>
        </p:txBody>
      </p:sp>
      <p:sp>
        <p:nvSpPr>
          <p:cNvPr id="17" name="TextBox 16">
            <a:extLst>
              <a:ext uri="{FF2B5EF4-FFF2-40B4-BE49-F238E27FC236}">
                <a16:creationId xmlns:a16="http://schemas.microsoft.com/office/drawing/2014/main" id="{CA33E470-30CF-2642-B2D7-A8D333FA2C9F}"/>
              </a:ext>
            </a:extLst>
          </p:cNvPr>
          <p:cNvSpPr txBox="1"/>
          <p:nvPr/>
        </p:nvSpPr>
        <p:spPr>
          <a:xfrm>
            <a:off x="4301391" y="914243"/>
            <a:ext cx="4683578" cy="5109091"/>
          </a:xfrm>
          <a:prstGeom prst="rect">
            <a:avLst/>
          </a:prstGeom>
          <a:solidFill>
            <a:schemeClr val="accent1"/>
          </a:solidFill>
          <a:ln w="57150">
            <a:solidFill>
              <a:schemeClr val="tx1"/>
            </a:solidFill>
          </a:ln>
        </p:spPr>
        <p:txBody>
          <a:bodyPr wrap="square" rtlCol="0">
            <a:spAutoFit/>
          </a:bodyPr>
          <a:lstStyle/>
          <a:p>
            <a:r>
              <a:rPr lang="en-US" sz="2400" b="1" dirty="0"/>
              <a:t>Does God still work in providential ways?</a:t>
            </a:r>
          </a:p>
          <a:p>
            <a:r>
              <a:rPr lang="en-US" sz="2400" b="1" dirty="0"/>
              <a:t>	     </a:t>
            </a:r>
          </a:p>
          <a:p>
            <a:endParaRPr lang="en-US" sz="2400" b="1" dirty="0"/>
          </a:p>
          <a:p>
            <a:r>
              <a:rPr lang="en-US" sz="2400" b="1" dirty="0"/>
              <a:t>      	              </a:t>
            </a:r>
            <a:r>
              <a:rPr lang="en-US" sz="2400" dirty="0"/>
              <a:t>YES!</a:t>
            </a:r>
          </a:p>
          <a:p>
            <a:endParaRPr lang="en-US" sz="2400" b="1" i="1" dirty="0"/>
          </a:p>
          <a:p>
            <a:r>
              <a:rPr lang="en-US" sz="2400" dirty="0"/>
              <a:t>Pray for the sick and other daily needs (Heb. 2:18; 4:14-16)</a:t>
            </a:r>
          </a:p>
          <a:p>
            <a:endParaRPr lang="en-US" sz="2400" dirty="0"/>
          </a:p>
          <a:p>
            <a:r>
              <a:rPr lang="en-US" sz="2200" dirty="0"/>
              <a:t>“Confess your faults one to another, and pray one for another, that ye may be healed. The effectual fervent prayer of a righteous man availeth much” (Ja. 5:16; cf. 1 Jn. 3:22; 5:14-15; 1 Ti. 2:1-3)</a:t>
            </a:r>
          </a:p>
        </p:txBody>
      </p:sp>
    </p:spTree>
    <p:extLst>
      <p:ext uri="{BB962C8B-B14F-4D97-AF65-F5344CB8AC3E}">
        <p14:creationId xmlns:p14="http://schemas.microsoft.com/office/powerpoint/2010/main" val="10774759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34E6774-190C-6344-93A8-9D6D42718A84}"/>
              </a:ext>
            </a:extLst>
          </p:cNvPr>
          <p:cNvSpPr/>
          <p:nvPr/>
        </p:nvSpPr>
        <p:spPr>
          <a:xfrm>
            <a:off x="204952" y="151179"/>
            <a:ext cx="8915400" cy="6555641"/>
          </a:xfrm>
          <a:prstGeom prst="rect">
            <a:avLst/>
          </a:prstGeom>
        </p:spPr>
        <p:txBody>
          <a:bodyPr wrap="square">
            <a:spAutoFit/>
          </a:bodyPr>
          <a:lstStyle/>
          <a:p>
            <a:pPr marL="342900" indent="-342900">
              <a:buFont typeface="+mj-lt"/>
              <a:buAutoNum type="arabicPeriod"/>
            </a:pPr>
            <a:r>
              <a:rPr lang="en-US" sz="2000" dirty="0"/>
              <a:t>The Genealogy Of Jesus Christ (1:1-17)</a:t>
            </a:r>
          </a:p>
          <a:p>
            <a:pPr marL="342900" indent="-342900">
              <a:buFont typeface="+mj-lt"/>
              <a:buAutoNum type="arabicPeriod"/>
            </a:pPr>
            <a:r>
              <a:rPr lang="en-US" sz="2000" dirty="0"/>
              <a:t>Jesus And Immanuel (1:18-25)</a:t>
            </a:r>
          </a:p>
          <a:p>
            <a:pPr marL="342900" indent="-342900">
              <a:buFont typeface="+mj-lt"/>
              <a:buAutoNum type="arabicPeriod"/>
            </a:pPr>
            <a:r>
              <a:rPr lang="en-US" sz="2000" dirty="0"/>
              <a:t>The Visit Of The Wise Men (2:1-12)</a:t>
            </a:r>
          </a:p>
          <a:p>
            <a:pPr marL="342900" indent="-342900">
              <a:buFont typeface="+mj-lt"/>
              <a:buAutoNum type="arabicPeriod"/>
            </a:pPr>
            <a:r>
              <a:rPr lang="en-US" sz="2000" dirty="0"/>
              <a:t>The Early Years Of Jesus (2:13-23)</a:t>
            </a:r>
          </a:p>
          <a:p>
            <a:pPr marL="342900" indent="-342900">
              <a:buFont typeface="+mj-lt"/>
              <a:buAutoNum type="arabicPeriod"/>
            </a:pPr>
            <a:r>
              <a:rPr lang="en-US" sz="2000" dirty="0"/>
              <a:t>Preparing The Way Of The Lord (3:1-12)</a:t>
            </a:r>
          </a:p>
          <a:p>
            <a:pPr marL="342900" indent="-342900">
              <a:buFont typeface="+mj-lt"/>
              <a:buAutoNum type="arabicPeriod"/>
            </a:pPr>
            <a:r>
              <a:rPr lang="en-US" sz="2000" dirty="0"/>
              <a:t>The Baptism Of Jesus (3:13-17)</a:t>
            </a:r>
          </a:p>
          <a:p>
            <a:pPr marL="342900" indent="-342900">
              <a:buFont typeface="+mj-lt"/>
              <a:buAutoNum type="arabicPeriod"/>
            </a:pPr>
            <a:r>
              <a:rPr lang="en-US" sz="2000" dirty="0"/>
              <a:t>The Temptation Of Jesus (4:1-11)</a:t>
            </a:r>
          </a:p>
          <a:p>
            <a:pPr marL="342900" indent="-342900">
              <a:buFont typeface="+mj-lt"/>
              <a:buAutoNum type="arabicPeriod"/>
            </a:pPr>
            <a:r>
              <a:rPr lang="en-US" sz="2000" dirty="0"/>
              <a:t>The Preaching Ministry Of Jesus (4:12-17)</a:t>
            </a:r>
          </a:p>
          <a:p>
            <a:pPr marL="342900" indent="-342900">
              <a:buFont typeface="+mj-lt"/>
              <a:buAutoNum type="arabicPeriod"/>
            </a:pPr>
            <a:r>
              <a:rPr lang="en-US" sz="2000" dirty="0"/>
              <a:t>The Discipling Ministry Of Jesus (4:18-22)</a:t>
            </a:r>
          </a:p>
          <a:p>
            <a:pPr marL="342900" indent="-342900">
              <a:buFont typeface="+mj-lt"/>
              <a:buAutoNum type="arabicPeriod"/>
            </a:pPr>
            <a:r>
              <a:rPr lang="en-US" sz="2000" dirty="0"/>
              <a:t>The Itinerant Ministry Of Jesus (4:23-25)</a:t>
            </a:r>
          </a:p>
          <a:p>
            <a:pPr marL="342900" indent="-342900">
              <a:buFont typeface="+mj-lt"/>
              <a:buAutoNum type="arabicPeriod"/>
            </a:pPr>
            <a:r>
              <a:rPr lang="en-US" sz="2000" b="1" dirty="0"/>
              <a:t>Introduction To The Sermon On The Mount (5:1-2) </a:t>
            </a:r>
          </a:p>
          <a:p>
            <a:pPr marL="342900" indent="-342900">
              <a:buFont typeface="+mj-lt"/>
              <a:buAutoNum type="arabicPeriod"/>
            </a:pPr>
            <a:r>
              <a:rPr lang="en-US" sz="2000" b="1" dirty="0"/>
              <a:t>The Beatitudes (5:3-12)</a:t>
            </a:r>
          </a:p>
          <a:p>
            <a:pPr marL="342900" indent="-342900">
              <a:buFont typeface="+mj-lt"/>
              <a:buAutoNum type="arabicPeriod"/>
            </a:pPr>
            <a:r>
              <a:rPr lang="en-US" sz="2000" b="1" dirty="0"/>
              <a:t>The Influence Of The Kingdom (5:13-16)</a:t>
            </a:r>
          </a:p>
          <a:p>
            <a:pPr marL="342900" indent="-342900">
              <a:buFont typeface="+mj-lt"/>
              <a:buAutoNum type="arabicPeriod"/>
            </a:pPr>
            <a:r>
              <a:rPr lang="en-US" sz="2000" b="1" dirty="0"/>
              <a:t>Jesus And The Law (5:17-19)</a:t>
            </a:r>
          </a:p>
          <a:p>
            <a:pPr marL="342900" indent="-342900">
              <a:buFont typeface="+mj-lt"/>
              <a:buAutoNum type="arabicPeriod"/>
            </a:pPr>
            <a:r>
              <a:rPr lang="en-US" sz="2000" b="1" dirty="0"/>
              <a:t>The Righteousness Of The Scribes And Pharisees (5:20) </a:t>
            </a:r>
          </a:p>
          <a:p>
            <a:pPr marL="342900" indent="-342900">
              <a:buFont typeface="+mj-lt"/>
              <a:buAutoNum type="arabicPeriod"/>
            </a:pPr>
            <a:r>
              <a:rPr lang="en-US" sz="2000" b="1" dirty="0"/>
              <a:t>The Anger That Kills (5:21-26)</a:t>
            </a:r>
          </a:p>
          <a:p>
            <a:pPr marL="342900" indent="-342900">
              <a:buFont typeface="+mj-lt"/>
              <a:buAutoNum type="arabicPeriod"/>
            </a:pPr>
            <a:r>
              <a:rPr lang="en-US" sz="2000" b="1" dirty="0"/>
              <a:t>Nipping Adultery In The Bud (5:27-30)</a:t>
            </a:r>
          </a:p>
          <a:p>
            <a:pPr marL="342900" indent="-342900">
              <a:buFont typeface="+mj-lt"/>
              <a:buAutoNum type="arabicPeriod"/>
            </a:pPr>
            <a:r>
              <a:rPr lang="en-US" sz="2000" b="1" dirty="0"/>
              <a:t>The Treachery Of Divorce (5:31-32)</a:t>
            </a:r>
          </a:p>
          <a:p>
            <a:pPr marL="342900" indent="-342900">
              <a:buFont typeface="+mj-lt"/>
              <a:buAutoNum type="arabicPeriod"/>
            </a:pPr>
            <a:r>
              <a:rPr lang="en-US" sz="2000" b="1" dirty="0"/>
              <a:t>The Swearing Of Oaths (5:33-37)</a:t>
            </a:r>
          </a:p>
          <a:p>
            <a:pPr marL="342900" indent="-342900">
              <a:buFont typeface="+mj-lt"/>
              <a:buAutoNum type="arabicPeriod"/>
            </a:pPr>
            <a:r>
              <a:rPr lang="en-US" sz="2000" b="1" dirty="0"/>
              <a:t>Responding To Evil (5:38-42)</a:t>
            </a:r>
          </a:p>
          <a:p>
            <a:pPr marL="342900" indent="-342900">
              <a:buFont typeface="+mj-lt"/>
              <a:buAutoNum type="arabicPeriod"/>
            </a:pPr>
            <a:r>
              <a:rPr lang="en-US" sz="2000" b="1" dirty="0"/>
              <a:t>Acting Like Our Father (5:43-48</a:t>
            </a:r>
            <a:r>
              <a:rPr lang="en-US" sz="2000" dirty="0"/>
              <a:t>)</a:t>
            </a:r>
          </a:p>
        </p:txBody>
      </p:sp>
      <p:sp>
        <p:nvSpPr>
          <p:cNvPr id="4" name="TextBox 3">
            <a:extLst>
              <a:ext uri="{FF2B5EF4-FFF2-40B4-BE49-F238E27FC236}">
                <a16:creationId xmlns:a16="http://schemas.microsoft.com/office/drawing/2014/main" id="{4D32C17F-AF2D-8248-84A2-CB7E29C6695B}"/>
              </a:ext>
            </a:extLst>
          </p:cNvPr>
          <p:cNvSpPr txBox="1"/>
          <p:nvPr/>
        </p:nvSpPr>
        <p:spPr>
          <a:xfrm>
            <a:off x="7010400" y="838200"/>
            <a:ext cx="842025" cy="4693849"/>
          </a:xfrm>
          <a:prstGeom prst="rect">
            <a:avLst/>
          </a:prstGeom>
          <a:solidFill>
            <a:schemeClr val="tx1"/>
          </a:solidFill>
        </p:spPr>
        <p:txBody>
          <a:bodyPr vert="wordArtVert" wrap="none" rtlCol="0">
            <a:spAutoFit/>
          </a:bodyPr>
          <a:lstStyle/>
          <a:p>
            <a:r>
              <a:rPr lang="en-US" sz="3600" dirty="0">
                <a:solidFill>
                  <a:schemeClr val="bg1"/>
                </a:solidFill>
              </a:rPr>
              <a:t>Outline</a:t>
            </a:r>
          </a:p>
        </p:txBody>
      </p:sp>
    </p:spTree>
    <p:extLst>
      <p:ext uri="{BB962C8B-B14F-4D97-AF65-F5344CB8AC3E}">
        <p14:creationId xmlns:p14="http://schemas.microsoft.com/office/powerpoint/2010/main" val="2742787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4" end="14"/>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6" end="16"/>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7" end="17"/>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
                                            <p:txEl>
                                              <p:pRg st="18" end="18"/>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
                                            <p:txEl>
                                              <p:pRg st="19" end="19"/>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34E6774-190C-6344-93A8-9D6D42718A84}"/>
              </a:ext>
            </a:extLst>
          </p:cNvPr>
          <p:cNvSpPr/>
          <p:nvPr/>
        </p:nvSpPr>
        <p:spPr>
          <a:xfrm>
            <a:off x="204952" y="335845"/>
            <a:ext cx="8915400" cy="6801862"/>
          </a:xfrm>
          <a:prstGeom prst="rect">
            <a:avLst/>
          </a:prstGeom>
        </p:spPr>
        <p:txBody>
          <a:bodyPr wrap="square">
            <a:spAutoFit/>
          </a:bodyPr>
          <a:lstStyle/>
          <a:p>
            <a:pPr marL="457200" indent="-457200">
              <a:buFont typeface="+mj-lt"/>
              <a:buAutoNum type="arabicPeriod" startAt="22"/>
            </a:pPr>
            <a:r>
              <a:rPr lang="en-US" sz="2000" b="1" dirty="0"/>
              <a:t>Charity That Pleases God (6:1-4)</a:t>
            </a:r>
          </a:p>
          <a:p>
            <a:pPr marL="457200" indent="-457200">
              <a:buFont typeface="+mj-lt"/>
              <a:buAutoNum type="arabicPeriod" startAt="22"/>
            </a:pPr>
            <a:r>
              <a:rPr lang="en-US" sz="2000" b="1" dirty="0"/>
              <a:t>Prayer That Pleases God (6:5-15)</a:t>
            </a:r>
          </a:p>
          <a:p>
            <a:pPr marL="457200" indent="-457200">
              <a:buFont typeface="+mj-lt"/>
              <a:buAutoNum type="arabicPeriod" startAt="22"/>
            </a:pPr>
            <a:r>
              <a:rPr lang="en-US" sz="2000" b="1" dirty="0"/>
              <a:t>Fasting That Pleases God (6:16-18)</a:t>
            </a:r>
          </a:p>
          <a:p>
            <a:pPr marL="457200" indent="-457200">
              <a:buFont typeface="+mj-lt"/>
              <a:buAutoNum type="arabicPeriod" startAt="22"/>
            </a:pPr>
            <a:r>
              <a:rPr lang="en-US" sz="2000" b="1" dirty="0"/>
              <a:t>Gaining Mastery Over Mammon (6:19-24)</a:t>
            </a:r>
          </a:p>
          <a:p>
            <a:pPr marL="457200" indent="-457200">
              <a:buFont typeface="+mj-lt"/>
              <a:buAutoNum type="arabicPeriod" startAt="22"/>
            </a:pPr>
            <a:r>
              <a:rPr lang="en-US" sz="2000" b="1" dirty="0"/>
              <a:t>Winning The War Over Worry (6:25-34)</a:t>
            </a:r>
          </a:p>
          <a:p>
            <a:pPr marL="457200" indent="-457200">
              <a:buFont typeface="+mj-lt"/>
              <a:buAutoNum type="arabicPeriod" startAt="22"/>
            </a:pPr>
            <a:r>
              <a:rPr lang="en-US" sz="2000" b="1" dirty="0"/>
              <a:t>To Judge Or Not To Judge (7:1-6)</a:t>
            </a:r>
          </a:p>
          <a:p>
            <a:pPr marL="457200" indent="-457200">
              <a:buFont typeface="+mj-lt"/>
              <a:buAutoNum type="arabicPeriod" startAt="22"/>
            </a:pPr>
            <a:r>
              <a:rPr lang="en-US" sz="2000" b="1" dirty="0"/>
              <a:t>The Virtue Of Perseverance (7:7-11)</a:t>
            </a:r>
          </a:p>
          <a:p>
            <a:pPr marL="457200" indent="-457200">
              <a:buFont typeface="+mj-lt"/>
              <a:buAutoNum type="arabicPeriod" startAt="22"/>
            </a:pPr>
            <a:r>
              <a:rPr lang="en-US" sz="2000" b="1" dirty="0"/>
              <a:t>The Golden Rule (7:12)</a:t>
            </a:r>
          </a:p>
          <a:p>
            <a:pPr marL="457200" indent="-457200">
              <a:buFont typeface="+mj-lt"/>
              <a:buAutoNum type="arabicPeriod" startAt="22"/>
            </a:pPr>
            <a:r>
              <a:rPr lang="en-US" sz="2000" b="1" dirty="0"/>
              <a:t>Are You On The Right Way? (7:13-14)</a:t>
            </a:r>
          </a:p>
          <a:p>
            <a:pPr marL="457200" indent="-457200">
              <a:buFont typeface="+mj-lt"/>
              <a:buAutoNum type="arabicPeriod" startAt="22"/>
            </a:pPr>
            <a:r>
              <a:rPr lang="en-US" sz="2000" b="1" dirty="0"/>
              <a:t>The Difficult Way To Life (7:14)</a:t>
            </a:r>
          </a:p>
          <a:p>
            <a:pPr marL="457200" indent="-457200">
              <a:buFont typeface="+mj-lt"/>
              <a:buAutoNum type="arabicPeriod" startAt="22"/>
            </a:pPr>
            <a:r>
              <a:rPr lang="en-US" sz="2000" b="1" dirty="0"/>
              <a:t>Watch Out For Wolves! (7:15-20)</a:t>
            </a:r>
          </a:p>
          <a:p>
            <a:pPr marL="457200" indent="-457200">
              <a:buFont typeface="+mj-lt"/>
              <a:buAutoNum type="arabicPeriod" startAt="22"/>
            </a:pPr>
            <a:r>
              <a:rPr lang="en-US" sz="2000" b="1" dirty="0"/>
              <a:t>Who Will Enter The Kingdom Of Heaven? (7:21-23) </a:t>
            </a:r>
          </a:p>
          <a:p>
            <a:pPr marL="457200" indent="-457200">
              <a:buFont typeface="+mj-lt"/>
              <a:buAutoNum type="arabicPeriod" startAt="22"/>
            </a:pPr>
            <a:r>
              <a:rPr lang="en-US" sz="2000" b="1" dirty="0"/>
              <a:t>Building To Withstand The Storms (7:24-27)</a:t>
            </a:r>
          </a:p>
          <a:p>
            <a:pPr marL="457200" indent="-457200">
              <a:buFont typeface="+mj-lt"/>
              <a:buAutoNum type="arabicPeriod" startAt="22"/>
            </a:pPr>
            <a:r>
              <a:rPr lang="en-US" sz="2000" b="1" dirty="0"/>
              <a:t>He Taught As One Having Authority (7:28-29)</a:t>
            </a:r>
          </a:p>
          <a:p>
            <a:pPr marL="457200" indent="-457200">
              <a:buFont typeface="+mj-lt"/>
              <a:buAutoNum type="arabicPeriod" startAt="22"/>
            </a:pPr>
            <a:r>
              <a:rPr lang="en-US" sz="2000" dirty="0"/>
              <a:t>A Man Under Authority (8:5-13)</a:t>
            </a:r>
          </a:p>
          <a:p>
            <a:pPr marL="457200" indent="-457200">
              <a:buFont typeface="+mj-lt"/>
              <a:buAutoNum type="arabicPeriod" startAt="22"/>
            </a:pPr>
            <a:r>
              <a:rPr lang="en-US" sz="2000" dirty="0"/>
              <a:t>The Challenge Of Following Jesus (8:18-22)</a:t>
            </a:r>
          </a:p>
          <a:p>
            <a:pPr marL="457200" indent="-457200">
              <a:buFont typeface="+mj-lt"/>
              <a:buAutoNum type="arabicPeriod" startAt="22"/>
            </a:pPr>
            <a:r>
              <a:rPr lang="en-US" sz="2000" dirty="0"/>
              <a:t>The Call Of Matthew (9:9-13)</a:t>
            </a:r>
          </a:p>
          <a:p>
            <a:pPr marL="457200" indent="-457200">
              <a:buFont typeface="+mj-lt"/>
              <a:buAutoNum type="arabicPeriod" startAt="22"/>
            </a:pPr>
            <a:r>
              <a:rPr lang="en-US" sz="2000" dirty="0"/>
              <a:t>Moved By Compassion (9:35-38)</a:t>
            </a:r>
          </a:p>
          <a:p>
            <a:pPr marL="457200" indent="-457200">
              <a:buFont typeface="+mj-lt"/>
              <a:buAutoNum type="arabicPeriod" startAt="22"/>
            </a:pPr>
            <a:r>
              <a:rPr lang="en-US" sz="2000" dirty="0"/>
              <a:t>The Twelve Apostles (10:1-4)</a:t>
            </a:r>
          </a:p>
          <a:p>
            <a:pPr marL="457200" indent="-457200">
              <a:buFont typeface="+mj-lt"/>
              <a:buAutoNum type="arabicPeriod" startAt="22"/>
            </a:pPr>
            <a:r>
              <a:rPr lang="en-US" sz="2000" dirty="0"/>
              <a:t>Principles Of Evangelism (10:5-42)</a:t>
            </a:r>
          </a:p>
          <a:p>
            <a:pPr marL="342900" indent="-342900">
              <a:buFont typeface="+mj-lt"/>
              <a:buAutoNum type="arabicPeriod" startAt="22"/>
            </a:pPr>
            <a:endParaRPr lang="en-US" dirty="0"/>
          </a:p>
          <a:p>
            <a:endParaRPr lang="en-US" dirty="0"/>
          </a:p>
        </p:txBody>
      </p:sp>
      <p:sp>
        <p:nvSpPr>
          <p:cNvPr id="4" name="TextBox 3">
            <a:extLst>
              <a:ext uri="{FF2B5EF4-FFF2-40B4-BE49-F238E27FC236}">
                <a16:creationId xmlns:a16="http://schemas.microsoft.com/office/drawing/2014/main" id="{E2B56870-8D7F-8F41-BDD0-9051A6966A2F}"/>
              </a:ext>
            </a:extLst>
          </p:cNvPr>
          <p:cNvSpPr txBox="1"/>
          <p:nvPr/>
        </p:nvSpPr>
        <p:spPr>
          <a:xfrm>
            <a:off x="7010400" y="838200"/>
            <a:ext cx="842025" cy="4693849"/>
          </a:xfrm>
          <a:prstGeom prst="rect">
            <a:avLst/>
          </a:prstGeom>
          <a:solidFill>
            <a:schemeClr val="tx1"/>
          </a:solidFill>
        </p:spPr>
        <p:txBody>
          <a:bodyPr vert="wordArtVert" wrap="none" rtlCol="0">
            <a:spAutoFit/>
          </a:bodyPr>
          <a:lstStyle/>
          <a:p>
            <a:r>
              <a:rPr lang="en-US" sz="3600" dirty="0">
                <a:solidFill>
                  <a:schemeClr val="bg1"/>
                </a:solidFill>
              </a:rPr>
              <a:t>Outline</a:t>
            </a:r>
          </a:p>
        </p:txBody>
      </p:sp>
    </p:spTree>
    <p:extLst>
      <p:ext uri="{BB962C8B-B14F-4D97-AF65-F5344CB8AC3E}">
        <p14:creationId xmlns:p14="http://schemas.microsoft.com/office/powerpoint/2010/main" val="1406051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5" end="15"/>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6" end="16"/>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7" end="17"/>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8" end="18"/>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34E6774-190C-6344-93A8-9D6D42718A84}"/>
              </a:ext>
            </a:extLst>
          </p:cNvPr>
          <p:cNvSpPr/>
          <p:nvPr/>
        </p:nvSpPr>
        <p:spPr>
          <a:xfrm>
            <a:off x="302172" y="5255"/>
            <a:ext cx="8815552" cy="7109639"/>
          </a:xfrm>
          <a:prstGeom prst="rect">
            <a:avLst/>
          </a:prstGeom>
        </p:spPr>
        <p:txBody>
          <a:bodyPr wrap="square">
            <a:spAutoFit/>
          </a:bodyPr>
          <a:lstStyle/>
          <a:p>
            <a:pPr marL="457200" indent="-457200">
              <a:buFont typeface="+mj-lt"/>
              <a:buAutoNum type="arabicPeriod" startAt="42"/>
            </a:pPr>
            <a:r>
              <a:rPr lang="en-US" sz="2000" dirty="0"/>
              <a:t>Greater Than John The Baptist? (11:11) </a:t>
            </a:r>
          </a:p>
          <a:p>
            <a:pPr marL="457200" indent="-457200">
              <a:buFont typeface="+mj-lt"/>
              <a:buAutoNum type="arabicPeriod" startAt="43"/>
            </a:pPr>
            <a:r>
              <a:rPr lang="en-US" sz="2000" dirty="0"/>
              <a:t>The Savior's Tender Invitation (11:28-30) </a:t>
            </a:r>
          </a:p>
          <a:p>
            <a:pPr marL="457200" indent="-457200">
              <a:buFont typeface="+mj-lt"/>
              <a:buAutoNum type="arabicPeriod" startAt="43"/>
            </a:pPr>
            <a:r>
              <a:rPr lang="en-US" sz="2000" dirty="0"/>
              <a:t>Every Idle Word (12:36-37)</a:t>
            </a:r>
          </a:p>
          <a:p>
            <a:pPr marL="457200" indent="-457200">
              <a:buFont typeface="+mj-lt"/>
              <a:buAutoNum type="arabicPeriod" startAt="43"/>
            </a:pPr>
            <a:r>
              <a:rPr lang="en-US" sz="2000" dirty="0"/>
              <a:t>Condemned By Others (12:41-42)</a:t>
            </a:r>
          </a:p>
          <a:p>
            <a:pPr marL="457200" indent="-457200">
              <a:buFont typeface="+mj-lt"/>
              <a:buAutoNum type="arabicPeriod" startAt="43"/>
            </a:pPr>
            <a:r>
              <a:rPr lang="en-US" sz="2000" dirty="0"/>
              <a:t>The Danger Of An Empty Home (12:43-45)</a:t>
            </a:r>
          </a:p>
          <a:p>
            <a:pPr marL="457200" indent="-457200">
              <a:buFont typeface="+mj-lt"/>
              <a:buAutoNum type="arabicPeriod" startAt="43"/>
            </a:pPr>
            <a:r>
              <a:rPr lang="en-US" sz="2000" dirty="0"/>
              <a:t>The Family Of Jesus (12:46-50)</a:t>
            </a:r>
          </a:p>
          <a:p>
            <a:pPr marL="457200" indent="-457200">
              <a:buFont typeface="+mj-lt"/>
              <a:buAutoNum type="arabicPeriod" startAt="43"/>
            </a:pPr>
            <a:r>
              <a:rPr lang="en-US" sz="2000" dirty="0"/>
              <a:t>The Kingdom Of Great Value (13:44-46)</a:t>
            </a:r>
          </a:p>
          <a:p>
            <a:pPr marL="457200" indent="-457200">
              <a:buFont typeface="+mj-lt"/>
              <a:buAutoNum type="arabicPeriod" startAt="43"/>
            </a:pPr>
            <a:r>
              <a:rPr lang="en-US" sz="2000" dirty="0"/>
              <a:t>The Death Of John The Baptist (14:1-12)</a:t>
            </a:r>
          </a:p>
          <a:p>
            <a:pPr marL="457200" indent="-457200">
              <a:buFont typeface="+mj-lt"/>
              <a:buAutoNum type="arabicPeriod" startAt="43"/>
            </a:pPr>
            <a:r>
              <a:rPr lang="en-US" sz="2000" dirty="0"/>
              <a:t>The Danger With Traditions (15:1-9)</a:t>
            </a:r>
          </a:p>
          <a:p>
            <a:pPr marL="457200" indent="-457200">
              <a:buFont typeface="+mj-lt"/>
              <a:buAutoNum type="arabicPeriod" startAt="43"/>
            </a:pPr>
            <a:r>
              <a:rPr lang="en-US" sz="2000" dirty="0"/>
              <a:t>Blind Leaders Of The Blind (15:12-14)</a:t>
            </a:r>
          </a:p>
          <a:p>
            <a:pPr marL="457200" indent="-457200">
              <a:buFont typeface="+mj-lt"/>
              <a:buAutoNum type="arabicPeriod" startAt="43"/>
            </a:pPr>
            <a:r>
              <a:rPr lang="en-US" sz="2000" dirty="0"/>
              <a:t>Beware Of Leaven (16:5-12)</a:t>
            </a:r>
          </a:p>
          <a:p>
            <a:pPr marL="457200" indent="-457200">
              <a:buFont typeface="+mj-lt"/>
              <a:buAutoNum type="arabicPeriod" startAt="43"/>
            </a:pPr>
            <a:r>
              <a:rPr lang="en-US" sz="2000" dirty="0"/>
              <a:t>I Will Build My Church (16:13-20)</a:t>
            </a:r>
          </a:p>
          <a:p>
            <a:pPr marL="457200" indent="-457200">
              <a:buFont typeface="+mj-lt"/>
              <a:buAutoNum type="arabicPeriod" startAt="43"/>
            </a:pPr>
            <a:r>
              <a:rPr lang="en-US" sz="2000" dirty="0"/>
              <a:t>The Value Of A Soul (16:26)</a:t>
            </a:r>
          </a:p>
          <a:p>
            <a:pPr marL="457200" indent="-457200">
              <a:buFont typeface="+mj-lt"/>
              <a:buAutoNum type="arabicPeriod" startAt="43"/>
            </a:pPr>
            <a:r>
              <a:rPr lang="en-US" sz="2000" dirty="0"/>
              <a:t>They Beheld His Majesty (17:1-9)</a:t>
            </a:r>
          </a:p>
          <a:p>
            <a:pPr marL="457200" indent="-457200">
              <a:buFont typeface="+mj-lt"/>
              <a:buAutoNum type="arabicPeriod" startAt="43"/>
            </a:pPr>
            <a:r>
              <a:rPr lang="en-US" sz="2000" dirty="0"/>
              <a:t>Jesus And The Children (18:1-14)</a:t>
            </a:r>
          </a:p>
          <a:p>
            <a:pPr marL="457200" indent="-457200">
              <a:buFont typeface="+mj-lt"/>
              <a:buAutoNum type="arabicPeriod" startAt="43"/>
            </a:pPr>
            <a:r>
              <a:rPr lang="en-US" sz="2000" dirty="0"/>
              <a:t>Jesus On Divorce, Remarriage, &amp; Celibacy (19:1-12) </a:t>
            </a:r>
          </a:p>
          <a:p>
            <a:pPr marL="457200" indent="-457200">
              <a:buFont typeface="+mj-lt"/>
              <a:buAutoNum type="arabicPeriod" startAt="43"/>
            </a:pPr>
            <a:r>
              <a:rPr lang="en-US" sz="2000" dirty="0"/>
              <a:t>The Difficulty With Riches (19:16-26)</a:t>
            </a:r>
          </a:p>
          <a:p>
            <a:pPr marL="457200" indent="-457200">
              <a:buFont typeface="+mj-lt"/>
              <a:buAutoNum type="arabicPeriod" startAt="43"/>
            </a:pPr>
            <a:r>
              <a:rPr lang="en-US" sz="2000" dirty="0"/>
              <a:t>Served By Greatness, Serve To Be Great (20:20-28)</a:t>
            </a:r>
          </a:p>
          <a:p>
            <a:pPr marL="457200" indent="-457200">
              <a:buFont typeface="+mj-lt"/>
              <a:buAutoNum type="arabicPeriod" startAt="43"/>
            </a:pPr>
            <a:r>
              <a:rPr lang="en-US" sz="2000" dirty="0"/>
              <a:t>Does Your Temple Need Cleaning? (21:12-14)</a:t>
            </a:r>
          </a:p>
          <a:p>
            <a:pPr marL="457200" indent="-457200">
              <a:buFont typeface="+mj-lt"/>
              <a:buAutoNum type="arabicPeriod" startAt="43"/>
            </a:pPr>
            <a:r>
              <a:rPr lang="en-US" sz="2000" dirty="0"/>
              <a:t>Is It From Heaven Or From Men? (21:23-27)</a:t>
            </a:r>
          </a:p>
          <a:p>
            <a:pPr marL="457200" indent="-457200">
              <a:buFont typeface="+mj-lt"/>
              <a:buAutoNum type="arabicPeriod" startAt="43"/>
            </a:pPr>
            <a:r>
              <a:rPr lang="en-US" sz="2000" dirty="0"/>
              <a:t>Our Duty To God And Country (22:15-22)</a:t>
            </a:r>
          </a:p>
          <a:p>
            <a:pPr marL="342900" indent="-342900">
              <a:buFont typeface="+mj-lt"/>
              <a:buAutoNum type="arabicPeriod" startAt="43"/>
            </a:pPr>
            <a:endParaRPr lang="en-US" dirty="0"/>
          </a:p>
          <a:p>
            <a:endParaRPr lang="en-US" dirty="0"/>
          </a:p>
        </p:txBody>
      </p:sp>
      <p:sp>
        <p:nvSpPr>
          <p:cNvPr id="4" name="TextBox 3">
            <a:extLst>
              <a:ext uri="{FF2B5EF4-FFF2-40B4-BE49-F238E27FC236}">
                <a16:creationId xmlns:a16="http://schemas.microsoft.com/office/drawing/2014/main" id="{DE2F6872-7EDC-3B4A-8A50-141D3BFC2EB4}"/>
              </a:ext>
            </a:extLst>
          </p:cNvPr>
          <p:cNvSpPr txBox="1"/>
          <p:nvPr/>
        </p:nvSpPr>
        <p:spPr>
          <a:xfrm>
            <a:off x="7010400" y="838200"/>
            <a:ext cx="842025" cy="4693849"/>
          </a:xfrm>
          <a:prstGeom prst="rect">
            <a:avLst/>
          </a:prstGeom>
          <a:solidFill>
            <a:schemeClr val="tx1"/>
          </a:solidFill>
        </p:spPr>
        <p:txBody>
          <a:bodyPr vert="wordArtVert" wrap="none" rtlCol="0">
            <a:spAutoFit/>
          </a:bodyPr>
          <a:lstStyle/>
          <a:p>
            <a:r>
              <a:rPr lang="en-US" sz="3600" dirty="0">
                <a:solidFill>
                  <a:schemeClr val="bg1"/>
                </a:solidFill>
              </a:rPr>
              <a:t>Outline</a:t>
            </a:r>
          </a:p>
        </p:txBody>
      </p:sp>
    </p:spTree>
    <p:extLst>
      <p:ext uri="{BB962C8B-B14F-4D97-AF65-F5344CB8AC3E}">
        <p14:creationId xmlns:p14="http://schemas.microsoft.com/office/powerpoint/2010/main" val="380658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6" end="16"/>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7" end="17"/>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8" end="18"/>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9" end="19"/>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34E6774-190C-6344-93A8-9D6D42718A84}"/>
              </a:ext>
            </a:extLst>
          </p:cNvPr>
          <p:cNvSpPr/>
          <p:nvPr/>
        </p:nvSpPr>
        <p:spPr>
          <a:xfrm>
            <a:off x="328448" y="381000"/>
            <a:ext cx="8815552" cy="4678204"/>
          </a:xfrm>
          <a:prstGeom prst="rect">
            <a:avLst/>
          </a:prstGeom>
        </p:spPr>
        <p:txBody>
          <a:bodyPr wrap="square">
            <a:spAutoFit/>
          </a:bodyPr>
          <a:lstStyle/>
          <a:p>
            <a:pPr marL="457200" indent="-457200">
              <a:buFont typeface="+mj-lt"/>
              <a:buAutoNum type="arabicPeriod" startAt="63"/>
            </a:pPr>
            <a:r>
              <a:rPr lang="en-US" sz="2000" dirty="0"/>
              <a:t>Two Great Commandments (22:34-40)</a:t>
            </a:r>
          </a:p>
          <a:p>
            <a:pPr marL="457200" indent="-457200">
              <a:buFont typeface="+mj-lt"/>
              <a:buAutoNum type="arabicPeriod" startAt="63"/>
            </a:pPr>
            <a:r>
              <a:rPr lang="en-US" sz="2000" dirty="0"/>
              <a:t>Learning From Hypocrites (23:1-39)</a:t>
            </a:r>
          </a:p>
          <a:p>
            <a:pPr marL="457200" indent="-457200">
              <a:buFont typeface="+mj-lt"/>
              <a:buAutoNum type="arabicPeriod" startAt="63"/>
            </a:pPr>
            <a:r>
              <a:rPr lang="en-US" sz="2000" dirty="0"/>
              <a:t>The Olivet Discourse (24:1-51)</a:t>
            </a:r>
          </a:p>
          <a:p>
            <a:pPr marL="457200" indent="-457200">
              <a:buFont typeface="+mj-lt"/>
              <a:buAutoNum type="arabicPeriod" startAt="63"/>
            </a:pPr>
            <a:r>
              <a:rPr lang="en-US" sz="2000" dirty="0"/>
              <a:t>The Judgment Of The Nations (25:31-46)</a:t>
            </a:r>
          </a:p>
          <a:p>
            <a:pPr marL="457200" indent="-457200">
              <a:buFont typeface="+mj-lt"/>
              <a:buAutoNum type="arabicPeriod" startAt="63"/>
            </a:pPr>
            <a:r>
              <a:rPr lang="en-US" sz="2000" dirty="0"/>
              <a:t>The Lord's Supper (26:26-30)</a:t>
            </a:r>
          </a:p>
          <a:p>
            <a:pPr marL="457200" indent="-457200">
              <a:buFont typeface="+mj-lt"/>
              <a:buAutoNum type="arabicPeriod" startAt="63"/>
            </a:pPr>
            <a:r>
              <a:rPr lang="en-US" sz="2000" dirty="0"/>
              <a:t>The Garden Of Gethsemane (26:36-46)</a:t>
            </a:r>
          </a:p>
          <a:p>
            <a:pPr marL="457200" indent="-457200">
              <a:buFont typeface="+mj-lt"/>
              <a:buAutoNum type="arabicPeriod" startAt="63"/>
            </a:pPr>
            <a:r>
              <a:rPr lang="en-US" sz="2000" dirty="0"/>
              <a:t>The Betrayal Of Jesus (26:47-50)</a:t>
            </a:r>
          </a:p>
          <a:p>
            <a:pPr marL="457200" indent="-457200">
              <a:buFont typeface="+mj-lt"/>
              <a:buAutoNum type="arabicPeriod" startAt="63"/>
            </a:pPr>
            <a:r>
              <a:rPr lang="en-US" sz="2000" dirty="0"/>
              <a:t>Peter's Denial Of Jesus (26:69-75)</a:t>
            </a:r>
          </a:p>
          <a:p>
            <a:pPr marL="457200" indent="-457200">
              <a:buFont typeface="+mj-lt"/>
              <a:buAutoNum type="arabicPeriod" startAt="63"/>
            </a:pPr>
            <a:r>
              <a:rPr lang="en-US" sz="2000" dirty="0"/>
              <a:t>They Led Him Away (27:1-2)</a:t>
            </a:r>
          </a:p>
          <a:p>
            <a:pPr marL="457200" indent="-457200">
              <a:buFont typeface="+mj-lt"/>
              <a:buAutoNum type="arabicPeriod" startAt="63"/>
            </a:pPr>
            <a:r>
              <a:rPr lang="en-US" sz="2000" dirty="0"/>
              <a:t>What Then Shall I Do With Jesus? (27:22)</a:t>
            </a:r>
          </a:p>
          <a:p>
            <a:pPr marL="457200" indent="-457200">
              <a:buFont typeface="+mj-lt"/>
              <a:buAutoNum type="arabicPeriod" startAt="63"/>
            </a:pPr>
            <a:r>
              <a:rPr lang="en-US" sz="2000" dirty="0"/>
              <a:t>The Crucifixion Of Jesus (27:32-50)</a:t>
            </a:r>
          </a:p>
          <a:p>
            <a:pPr marL="457200" indent="-457200">
              <a:buFont typeface="+mj-lt"/>
              <a:buAutoNum type="arabicPeriod" startAt="63"/>
            </a:pPr>
            <a:r>
              <a:rPr lang="en-US" sz="2000" dirty="0"/>
              <a:t>The Significance Of The Resurrection (28:1-10)</a:t>
            </a:r>
          </a:p>
          <a:p>
            <a:pPr marL="457200" indent="-457200">
              <a:buFont typeface="+mj-lt"/>
              <a:buAutoNum type="arabicPeriod" startAt="63"/>
            </a:pPr>
            <a:r>
              <a:rPr lang="en-US" sz="2000" dirty="0"/>
              <a:t>The Witnesses Of The Resurrection (28:1-15) </a:t>
            </a:r>
          </a:p>
          <a:p>
            <a:pPr marL="457200" indent="-457200">
              <a:buFont typeface="+mj-lt"/>
              <a:buAutoNum type="arabicPeriod" startAt="63"/>
            </a:pPr>
            <a:r>
              <a:rPr lang="en-US" sz="2000" dirty="0"/>
              <a:t>The Great Commission (28:16-20)</a:t>
            </a:r>
            <a:endParaRPr lang="en-US" dirty="0"/>
          </a:p>
          <a:p>
            <a:endParaRPr lang="en-US" dirty="0"/>
          </a:p>
        </p:txBody>
      </p:sp>
      <p:sp>
        <p:nvSpPr>
          <p:cNvPr id="4" name="TextBox 3">
            <a:extLst>
              <a:ext uri="{FF2B5EF4-FFF2-40B4-BE49-F238E27FC236}">
                <a16:creationId xmlns:a16="http://schemas.microsoft.com/office/drawing/2014/main" id="{2EBE7101-18DF-5D4B-ADE1-EE8E1AC458FD}"/>
              </a:ext>
            </a:extLst>
          </p:cNvPr>
          <p:cNvSpPr txBox="1"/>
          <p:nvPr/>
        </p:nvSpPr>
        <p:spPr>
          <a:xfrm>
            <a:off x="6858000" y="373177"/>
            <a:ext cx="842025" cy="4693849"/>
          </a:xfrm>
          <a:prstGeom prst="rect">
            <a:avLst/>
          </a:prstGeom>
          <a:solidFill>
            <a:schemeClr val="tx1"/>
          </a:solidFill>
        </p:spPr>
        <p:txBody>
          <a:bodyPr vert="wordArtVert" wrap="none" rtlCol="0">
            <a:spAutoFit/>
          </a:bodyPr>
          <a:lstStyle/>
          <a:p>
            <a:r>
              <a:rPr lang="en-US" sz="3600" dirty="0">
                <a:solidFill>
                  <a:schemeClr val="bg1"/>
                </a:solidFill>
              </a:rPr>
              <a:t>Outline</a:t>
            </a:r>
          </a:p>
        </p:txBody>
      </p:sp>
      <p:sp>
        <p:nvSpPr>
          <p:cNvPr id="2" name="TextBox 1">
            <a:extLst>
              <a:ext uri="{FF2B5EF4-FFF2-40B4-BE49-F238E27FC236}">
                <a16:creationId xmlns:a16="http://schemas.microsoft.com/office/drawing/2014/main" id="{0B4EFCE5-3405-6C43-BCB7-0170ABACD162}"/>
              </a:ext>
            </a:extLst>
          </p:cNvPr>
          <p:cNvSpPr txBox="1"/>
          <p:nvPr/>
        </p:nvSpPr>
        <p:spPr>
          <a:xfrm>
            <a:off x="3124200" y="6323111"/>
            <a:ext cx="2330510" cy="307777"/>
          </a:xfrm>
          <a:prstGeom prst="rect">
            <a:avLst/>
          </a:prstGeom>
          <a:noFill/>
        </p:spPr>
        <p:txBody>
          <a:bodyPr wrap="none" rtlCol="0">
            <a:spAutoFit/>
          </a:bodyPr>
          <a:lstStyle/>
          <a:p>
            <a:r>
              <a:rPr lang="en-US" sz="1400" dirty="0"/>
              <a:t>Copeland Executable Outline</a:t>
            </a:r>
          </a:p>
        </p:txBody>
      </p:sp>
    </p:spTree>
    <p:extLst>
      <p:ext uri="{BB962C8B-B14F-4D97-AF65-F5344CB8AC3E}">
        <p14:creationId xmlns:p14="http://schemas.microsoft.com/office/powerpoint/2010/main" val="3616850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93D9AD6-1959-8944-8D80-ABDACE7FFE6E}"/>
              </a:ext>
            </a:extLst>
          </p:cNvPr>
          <p:cNvSpPr txBox="1"/>
          <p:nvPr/>
        </p:nvSpPr>
        <p:spPr>
          <a:xfrm>
            <a:off x="2971800" y="304800"/>
            <a:ext cx="2758897" cy="584775"/>
          </a:xfrm>
          <a:prstGeom prst="rect">
            <a:avLst/>
          </a:prstGeom>
          <a:noFill/>
          <a:ln w="38100">
            <a:solidFill>
              <a:schemeClr val="tx1"/>
            </a:solidFill>
          </a:ln>
        </p:spPr>
        <p:txBody>
          <a:bodyPr wrap="none" rtlCol="0">
            <a:spAutoFit/>
          </a:bodyPr>
          <a:lstStyle/>
          <a:p>
            <a:r>
              <a:rPr lang="en-US" sz="3200" b="1" dirty="0"/>
              <a:t>The Last Week</a:t>
            </a:r>
          </a:p>
        </p:txBody>
      </p:sp>
      <p:cxnSp>
        <p:nvCxnSpPr>
          <p:cNvPr id="5" name="Straight Connector 4">
            <a:extLst>
              <a:ext uri="{FF2B5EF4-FFF2-40B4-BE49-F238E27FC236}">
                <a16:creationId xmlns:a16="http://schemas.microsoft.com/office/drawing/2014/main" id="{F4C1FF0C-9B6A-4449-BA29-D1BBAF7B790A}"/>
              </a:ext>
            </a:extLst>
          </p:cNvPr>
          <p:cNvCxnSpPr>
            <a:cxnSpLocks/>
          </p:cNvCxnSpPr>
          <p:nvPr/>
        </p:nvCxnSpPr>
        <p:spPr>
          <a:xfrm>
            <a:off x="1219200" y="1066800"/>
            <a:ext cx="0" cy="5619749"/>
          </a:xfrm>
          <a:prstGeom prst="line">
            <a:avLst/>
          </a:prstGeom>
        </p:spPr>
        <p:style>
          <a:lnRef idx="2">
            <a:schemeClr val="dk1"/>
          </a:lnRef>
          <a:fillRef idx="0">
            <a:schemeClr val="dk1"/>
          </a:fillRef>
          <a:effectRef idx="1">
            <a:schemeClr val="dk1"/>
          </a:effectRef>
          <a:fontRef idx="minor">
            <a:schemeClr val="tx1"/>
          </a:fontRef>
        </p:style>
      </p:cxnSp>
      <p:cxnSp>
        <p:nvCxnSpPr>
          <p:cNvPr id="9" name="Straight Connector 8">
            <a:extLst>
              <a:ext uri="{FF2B5EF4-FFF2-40B4-BE49-F238E27FC236}">
                <a16:creationId xmlns:a16="http://schemas.microsoft.com/office/drawing/2014/main" id="{9AF2005A-9956-1949-8053-452216B5210E}"/>
              </a:ext>
            </a:extLst>
          </p:cNvPr>
          <p:cNvCxnSpPr>
            <a:cxnSpLocks/>
          </p:cNvCxnSpPr>
          <p:nvPr/>
        </p:nvCxnSpPr>
        <p:spPr>
          <a:xfrm>
            <a:off x="2514600" y="1066800"/>
            <a:ext cx="0" cy="5619749"/>
          </a:xfrm>
          <a:prstGeom prst="line">
            <a:avLst/>
          </a:prstGeom>
        </p:spPr>
        <p:style>
          <a:lnRef idx="2">
            <a:schemeClr val="dk1"/>
          </a:lnRef>
          <a:fillRef idx="0">
            <a:schemeClr val="dk1"/>
          </a:fillRef>
          <a:effectRef idx="1">
            <a:schemeClr val="dk1"/>
          </a:effectRef>
          <a:fontRef idx="minor">
            <a:schemeClr val="tx1"/>
          </a:fontRef>
        </p:style>
      </p:cxnSp>
      <p:cxnSp>
        <p:nvCxnSpPr>
          <p:cNvPr id="10" name="Straight Connector 9">
            <a:extLst>
              <a:ext uri="{FF2B5EF4-FFF2-40B4-BE49-F238E27FC236}">
                <a16:creationId xmlns:a16="http://schemas.microsoft.com/office/drawing/2014/main" id="{52A09963-6426-0643-BCC5-FF095FB14B4D}"/>
              </a:ext>
            </a:extLst>
          </p:cNvPr>
          <p:cNvCxnSpPr>
            <a:cxnSpLocks/>
          </p:cNvCxnSpPr>
          <p:nvPr/>
        </p:nvCxnSpPr>
        <p:spPr>
          <a:xfrm>
            <a:off x="3886200" y="1080612"/>
            <a:ext cx="0" cy="5616475"/>
          </a:xfrm>
          <a:prstGeom prst="line">
            <a:avLst/>
          </a:prstGeom>
        </p:spPr>
        <p:style>
          <a:lnRef idx="2">
            <a:schemeClr val="dk1"/>
          </a:lnRef>
          <a:fillRef idx="0">
            <a:schemeClr val="dk1"/>
          </a:fillRef>
          <a:effectRef idx="1">
            <a:schemeClr val="dk1"/>
          </a:effectRef>
          <a:fontRef idx="minor">
            <a:schemeClr val="tx1"/>
          </a:fontRef>
        </p:style>
      </p:cxnSp>
      <p:cxnSp>
        <p:nvCxnSpPr>
          <p:cNvPr id="11" name="Straight Connector 10">
            <a:extLst>
              <a:ext uri="{FF2B5EF4-FFF2-40B4-BE49-F238E27FC236}">
                <a16:creationId xmlns:a16="http://schemas.microsoft.com/office/drawing/2014/main" id="{9DA4B133-DFA1-2C4D-9433-145C862673D9}"/>
              </a:ext>
            </a:extLst>
          </p:cNvPr>
          <p:cNvCxnSpPr>
            <a:cxnSpLocks/>
          </p:cNvCxnSpPr>
          <p:nvPr/>
        </p:nvCxnSpPr>
        <p:spPr>
          <a:xfrm flipH="1">
            <a:off x="5205111" y="1066800"/>
            <a:ext cx="1952" cy="5619749"/>
          </a:xfrm>
          <a:prstGeom prst="line">
            <a:avLst/>
          </a:prstGeom>
        </p:spPr>
        <p:style>
          <a:lnRef idx="2">
            <a:schemeClr val="dk1"/>
          </a:lnRef>
          <a:fillRef idx="0">
            <a:schemeClr val="dk1"/>
          </a:fillRef>
          <a:effectRef idx="1">
            <a:schemeClr val="dk1"/>
          </a:effectRef>
          <a:fontRef idx="minor">
            <a:schemeClr val="tx1"/>
          </a:fontRef>
        </p:style>
      </p:cxnSp>
      <p:cxnSp>
        <p:nvCxnSpPr>
          <p:cNvPr id="12" name="Straight Connector 11">
            <a:extLst>
              <a:ext uri="{FF2B5EF4-FFF2-40B4-BE49-F238E27FC236}">
                <a16:creationId xmlns:a16="http://schemas.microsoft.com/office/drawing/2014/main" id="{F393FD2E-9F2A-BE4C-8B26-D0378744B52B}"/>
              </a:ext>
            </a:extLst>
          </p:cNvPr>
          <p:cNvCxnSpPr>
            <a:cxnSpLocks/>
          </p:cNvCxnSpPr>
          <p:nvPr/>
        </p:nvCxnSpPr>
        <p:spPr>
          <a:xfrm flipH="1">
            <a:off x="6500165" y="1080612"/>
            <a:ext cx="650" cy="5600699"/>
          </a:xfrm>
          <a:prstGeom prst="line">
            <a:avLst/>
          </a:prstGeom>
        </p:spPr>
        <p:style>
          <a:lnRef idx="2">
            <a:schemeClr val="dk1"/>
          </a:lnRef>
          <a:fillRef idx="0">
            <a:schemeClr val="dk1"/>
          </a:fillRef>
          <a:effectRef idx="1">
            <a:schemeClr val="dk1"/>
          </a:effectRef>
          <a:fontRef idx="minor">
            <a:schemeClr val="tx1"/>
          </a:fontRef>
        </p:style>
      </p:cxnSp>
      <p:cxnSp>
        <p:nvCxnSpPr>
          <p:cNvPr id="13" name="Straight Connector 12">
            <a:extLst>
              <a:ext uri="{FF2B5EF4-FFF2-40B4-BE49-F238E27FC236}">
                <a16:creationId xmlns:a16="http://schemas.microsoft.com/office/drawing/2014/main" id="{E81D5766-BD97-B146-A583-ADD207E99CBF}"/>
              </a:ext>
            </a:extLst>
          </p:cNvPr>
          <p:cNvCxnSpPr>
            <a:cxnSpLocks/>
          </p:cNvCxnSpPr>
          <p:nvPr/>
        </p:nvCxnSpPr>
        <p:spPr>
          <a:xfrm>
            <a:off x="7631565" y="1066799"/>
            <a:ext cx="0" cy="5581650"/>
          </a:xfrm>
          <a:prstGeom prst="line">
            <a:avLst/>
          </a:prstGeom>
        </p:spPr>
        <p:style>
          <a:lnRef idx="2">
            <a:schemeClr val="dk1"/>
          </a:lnRef>
          <a:fillRef idx="0">
            <a:schemeClr val="dk1"/>
          </a:fillRef>
          <a:effectRef idx="1">
            <a:schemeClr val="dk1"/>
          </a:effectRef>
          <a:fontRef idx="minor">
            <a:schemeClr val="tx1"/>
          </a:fontRef>
        </p:style>
      </p:cxnSp>
      <p:cxnSp>
        <p:nvCxnSpPr>
          <p:cNvPr id="14" name="Straight Connector 13">
            <a:extLst>
              <a:ext uri="{FF2B5EF4-FFF2-40B4-BE49-F238E27FC236}">
                <a16:creationId xmlns:a16="http://schemas.microsoft.com/office/drawing/2014/main" id="{D1ECCFB9-B6AE-C24A-ADA0-286BE91FF3C0}"/>
              </a:ext>
            </a:extLst>
          </p:cNvPr>
          <p:cNvCxnSpPr>
            <a:cxnSpLocks/>
          </p:cNvCxnSpPr>
          <p:nvPr/>
        </p:nvCxnSpPr>
        <p:spPr>
          <a:xfrm flipH="1">
            <a:off x="76199" y="1066800"/>
            <a:ext cx="8991602" cy="0"/>
          </a:xfrm>
          <a:prstGeom prst="line">
            <a:avLst/>
          </a:prstGeom>
        </p:spPr>
        <p:style>
          <a:lnRef idx="2">
            <a:schemeClr val="dk1"/>
          </a:lnRef>
          <a:fillRef idx="0">
            <a:schemeClr val="dk1"/>
          </a:fillRef>
          <a:effectRef idx="1">
            <a:schemeClr val="dk1"/>
          </a:effectRef>
          <a:fontRef idx="minor">
            <a:schemeClr val="tx1"/>
          </a:fontRef>
        </p:style>
      </p:cxnSp>
      <p:cxnSp>
        <p:nvCxnSpPr>
          <p:cNvPr id="19" name="Straight Connector 18">
            <a:extLst>
              <a:ext uri="{FF2B5EF4-FFF2-40B4-BE49-F238E27FC236}">
                <a16:creationId xmlns:a16="http://schemas.microsoft.com/office/drawing/2014/main" id="{68355F93-3729-E547-9D70-F6F3F8F4F73D}"/>
              </a:ext>
            </a:extLst>
          </p:cNvPr>
          <p:cNvCxnSpPr>
            <a:cxnSpLocks/>
          </p:cNvCxnSpPr>
          <p:nvPr/>
        </p:nvCxnSpPr>
        <p:spPr>
          <a:xfrm>
            <a:off x="9077409" y="1027217"/>
            <a:ext cx="0" cy="5723264"/>
          </a:xfrm>
          <a:prstGeom prst="line">
            <a:avLst/>
          </a:prstGeom>
        </p:spPr>
        <p:style>
          <a:lnRef idx="2">
            <a:schemeClr val="dk1"/>
          </a:lnRef>
          <a:fillRef idx="0">
            <a:schemeClr val="dk1"/>
          </a:fillRef>
          <a:effectRef idx="1">
            <a:schemeClr val="dk1"/>
          </a:effectRef>
          <a:fontRef idx="minor">
            <a:schemeClr val="tx1"/>
          </a:fontRef>
        </p:style>
      </p:cxnSp>
      <p:cxnSp>
        <p:nvCxnSpPr>
          <p:cNvPr id="20" name="Straight Connector 19">
            <a:extLst>
              <a:ext uri="{FF2B5EF4-FFF2-40B4-BE49-F238E27FC236}">
                <a16:creationId xmlns:a16="http://schemas.microsoft.com/office/drawing/2014/main" id="{DDE3CF41-24BA-7941-B45B-227E0EE1E594}"/>
              </a:ext>
            </a:extLst>
          </p:cNvPr>
          <p:cNvCxnSpPr>
            <a:cxnSpLocks/>
          </p:cNvCxnSpPr>
          <p:nvPr/>
        </p:nvCxnSpPr>
        <p:spPr>
          <a:xfrm flipH="1">
            <a:off x="82836" y="1066800"/>
            <a:ext cx="12414" cy="5619749"/>
          </a:xfrm>
          <a:prstGeom prst="line">
            <a:avLst/>
          </a:prstGeom>
        </p:spPr>
        <p:style>
          <a:lnRef idx="2">
            <a:schemeClr val="dk1"/>
          </a:lnRef>
          <a:fillRef idx="0">
            <a:schemeClr val="dk1"/>
          </a:fillRef>
          <a:effectRef idx="1">
            <a:schemeClr val="dk1"/>
          </a:effectRef>
          <a:fontRef idx="minor">
            <a:schemeClr val="tx1"/>
          </a:fontRef>
        </p:style>
      </p:cxnSp>
      <p:cxnSp>
        <p:nvCxnSpPr>
          <p:cNvPr id="22" name="Straight Connector 21">
            <a:extLst>
              <a:ext uri="{FF2B5EF4-FFF2-40B4-BE49-F238E27FC236}">
                <a16:creationId xmlns:a16="http://schemas.microsoft.com/office/drawing/2014/main" id="{5C324C30-F949-AF4E-8585-CE9F05BFA7B1}"/>
              </a:ext>
            </a:extLst>
          </p:cNvPr>
          <p:cNvCxnSpPr>
            <a:cxnSpLocks/>
          </p:cNvCxnSpPr>
          <p:nvPr/>
        </p:nvCxnSpPr>
        <p:spPr>
          <a:xfrm flipH="1" flipV="1">
            <a:off x="95250" y="6686549"/>
            <a:ext cx="8946356" cy="10538"/>
          </a:xfrm>
          <a:prstGeom prst="line">
            <a:avLst/>
          </a:prstGeom>
        </p:spPr>
        <p:style>
          <a:lnRef idx="2">
            <a:schemeClr val="dk1"/>
          </a:lnRef>
          <a:fillRef idx="0">
            <a:schemeClr val="dk1"/>
          </a:fillRef>
          <a:effectRef idx="1">
            <a:schemeClr val="dk1"/>
          </a:effectRef>
          <a:fontRef idx="minor">
            <a:schemeClr val="tx1"/>
          </a:fontRef>
        </p:style>
      </p:cxnSp>
      <p:cxnSp>
        <p:nvCxnSpPr>
          <p:cNvPr id="23" name="Straight Connector 22">
            <a:extLst>
              <a:ext uri="{FF2B5EF4-FFF2-40B4-BE49-F238E27FC236}">
                <a16:creationId xmlns:a16="http://schemas.microsoft.com/office/drawing/2014/main" id="{025392A6-66E9-7744-953D-BE10D1F284D8}"/>
              </a:ext>
            </a:extLst>
          </p:cNvPr>
          <p:cNvCxnSpPr>
            <a:cxnSpLocks/>
          </p:cNvCxnSpPr>
          <p:nvPr/>
        </p:nvCxnSpPr>
        <p:spPr>
          <a:xfrm flipH="1">
            <a:off x="30957" y="1991734"/>
            <a:ext cx="9082256" cy="12208"/>
          </a:xfrm>
          <a:prstGeom prst="line">
            <a:avLst/>
          </a:prstGeom>
        </p:spPr>
        <p:style>
          <a:lnRef idx="2">
            <a:schemeClr val="dk1"/>
          </a:lnRef>
          <a:fillRef idx="0">
            <a:schemeClr val="dk1"/>
          </a:fillRef>
          <a:effectRef idx="1">
            <a:schemeClr val="dk1"/>
          </a:effectRef>
          <a:fontRef idx="minor">
            <a:schemeClr val="tx1"/>
          </a:fontRef>
        </p:style>
      </p:cxnSp>
      <p:cxnSp>
        <p:nvCxnSpPr>
          <p:cNvPr id="25" name="Straight Connector 24">
            <a:extLst>
              <a:ext uri="{FF2B5EF4-FFF2-40B4-BE49-F238E27FC236}">
                <a16:creationId xmlns:a16="http://schemas.microsoft.com/office/drawing/2014/main" id="{EA7B667A-0558-B541-BB02-EAB882506F97}"/>
              </a:ext>
            </a:extLst>
          </p:cNvPr>
          <p:cNvCxnSpPr>
            <a:cxnSpLocks/>
          </p:cNvCxnSpPr>
          <p:nvPr/>
        </p:nvCxnSpPr>
        <p:spPr>
          <a:xfrm flipH="1">
            <a:off x="82836" y="4876800"/>
            <a:ext cx="8958770" cy="0"/>
          </a:xfrm>
          <a:prstGeom prst="line">
            <a:avLst/>
          </a:prstGeom>
        </p:spPr>
        <p:style>
          <a:lnRef idx="2">
            <a:schemeClr val="dk1"/>
          </a:lnRef>
          <a:fillRef idx="0">
            <a:schemeClr val="dk1"/>
          </a:fillRef>
          <a:effectRef idx="1">
            <a:schemeClr val="dk1"/>
          </a:effectRef>
          <a:fontRef idx="minor">
            <a:schemeClr val="tx1"/>
          </a:fontRef>
        </p:style>
      </p:cxnSp>
      <p:cxnSp>
        <p:nvCxnSpPr>
          <p:cNvPr id="26" name="Straight Connector 25">
            <a:extLst>
              <a:ext uri="{FF2B5EF4-FFF2-40B4-BE49-F238E27FC236}">
                <a16:creationId xmlns:a16="http://schemas.microsoft.com/office/drawing/2014/main" id="{79660466-B6F3-804F-A2EF-2F24774B7245}"/>
              </a:ext>
            </a:extLst>
          </p:cNvPr>
          <p:cNvCxnSpPr>
            <a:cxnSpLocks/>
          </p:cNvCxnSpPr>
          <p:nvPr/>
        </p:nvCxnSpPr>
        <p:spPr>
          <a:xfrm flipH="1">
            <a:off x="102393" y="5486400"/>
            <a:ext cx="8939213" cy="0"/>
          </a:xfrm>
          <a:prstGeom prst="line">
            <a:avLst/>
          </a:prstGeom>
        </p:spPr>
        <p:style>
          <a:lnRef idx="2">
            <a:schemeClr val="dk1"/>
          </a:lnRef>
          <a:fillRef idx="0">
            <a:schemeClr val="dk1"/>
          </a:fillRef>
          <a:effectRef idx="1">
            <a:schemeClr val="dk1"/>
          </a:effectRef>
          <a:fontRef idx="minor">
            <a:schemeClr val="tx1"/>
          </a:fontRef>
        </p:style>
      </p:cxnSp>
      <p:cxnSp>
        <p:nvCxnSpPr>
          <p:cNvPr id="27" name="Straight Connector 26">
            <a:extLst>
              <a:ext uri="{FF2B5EF4-FFF2-40B4-BE49-F238E27FC236}">
                <a16:creationId xmlns:a16="http://schemas.microsoft.com/office/drawing/2014/main" id="{CA374243-8E7D-AB49-9A33-671894B8F0EA}"/>
              </a:ext>
            </a:extLst>
          </p:cNvPr>
          <p:cNvCxnSpPr>
            <a:cxnSpLocks/>
          </p:cNvCxnSpPr>
          <p:nvPr/>
        </p:nvCxnSpPr>
        <p:spPr>
          <a:xfrm flipH="1">
            <a:off x="82836" y="6096000"/>
            <a:ext cx="8915399" cy="0"/>
          </a:xfrm>
          <a:prstGeom prst="line">
            <a:avLst/>
          </a:prstGeom>
        </p:spPr>
        <p:style>
          <a:lnRef idx="2">
            <a:schemeClr val="dk1"/>
          </a:lnRef>
          <a:fillRef idx="0">
            <a:schemeClr val="dk1"/>
          </a:fillRef>
          <a:effectRef idx="1">
            <a:schemeClr val="dk1"/>
          </a:effectRef>
          <a:fontRef idx="minor">
            <a:schemeClr val="tx1"/>
          </a:fontRef>
        </p:style>
      </p:cxnSp>
      <p:cxnSp>
        <p:nvCxnSpPr>
          <p:cNvPr id="28" name="Straight Connector 27">
            <a:extLst>
              <a:ext uri="{FF2B5EF4-FFF2-40B4-BE49-F238E27FC236}">
                <a16:creationId xmlns:a16="http://schemas.microsoft.com/office/drawing/2014/main" id="{0ED091BE-3BB5-1448-949A-E22F15E27817}"/>
              </a:ext>
            </a:extLst>
          </p:cNvPr>
          <p:cNvCxnSpPr>
            <a:cxnSpLocks/>
          </p:cNvCxnSpPr>
          <p:nvPr/>
        </p:nvCxnSpPr>
        <p:spPr>
          <a:xfrm flipH="1" flipV="1">
            <a:off x="59024" y="4278568"/>
            <a:ext cx="8982582" cy="15798"/>
          </a:xfrm>
          <a:prstGeom prst="line">
            <a:avLst/>
          </a:prstGeom>
        </p:spPr>
        <p:style>
          <a:lnRef idx="2">
            <a:schemeClr val="dk1"/>
          </a:lnRef>
          <a:fillRef idx="0">
            <a:schemeClr val="dk1"/>
          </a:fillRef>
          <a:effectRef idx="1">
            <a:schemeClr val="dk1"/>
          </a:effectRef>
          <a:fontRef idx="minor">
            <a:schemeClr val="tx1"/>
          </a:fontRef>
        </p:style>
      </p:cxnSp>
      <p:sp>
        <p:nvSpPr>
          <p:cNvPr id="46" name="TextBox 45">
            <a:extLst>
              <a:ext uri="{FF2B5EF4-FFF2-40B4-BE49-F238E27FC236}">
                <a16:creationId xmlns:a16="http://schemas.microsoft.com/office/drawing/2014/main" id="{3E4F5C3A-00D3-974E-BB5D-F340548D92FC}"/>
              </a:ext>
            </a:extLst>
          </p:cNvPr>
          <p:cNvSpPr txBox="1"/>
          <p:nvPr/>
        </p:nvSpPr>
        <p:spPr>
          <a:xfrm>
            <a:off x="1373015" y="1100138"/>
            <a:ext cx="936475" cy="923330"/>
          </a:xfrm>
          <a:prstGeom prst="rect">
            <a:avLst/>
          </a:prstGeom>
          <a:noFill/>
        </p:spPr>
        <p:txBody>
          <a:bodyPr wrap="none" rtlCol="0">
            <a:spAutoFit/>
          </a:bodyPr>
          <a:lstStyle/>
          <a:p>
            <a:pPr algn="ctr"/>
            <a:r>
              <a:rPr lang="en-US" b="1" dirty="0"/>
              <a:t>Sunday</a:t>
            </a:r>
          </a:p>
          <a:p>
            <a:pPr algn="ctr"/>
            <a:r>
              <a:rPr lang="en-US" b="1" dirty="0"/>
              <a:t>5 days </a:t>
            </a:r>
          </a:p>
          <a:p>
            <a:pPr algn="ctr"/>
            <a:r>
              <a:rPr lang="en-US" b="1" dirty="0"/>
              <a:t>before </a:t>
            </a:r>
          </a:p>
        </p:txBody>
      </p:sp>
      <p:sp>
        <p:nvSpPr>
          <p:cNvPr id="47" name="TextBox 46">
            <a:extLst>
              <a:ext uri="{FF2B5EF4-FFF2-40B4-BE49-F238E27FC236}">
                <a16:creationId xmlns:a16="http://schemas.microsoft.com/office/drawing/2014/main" id="{32592603-275E-924F-97D8-2ADAC5951870}"/>
              </a:ext>
            </a:extLst>
          </p:cNvPr>
          <p:cNvSpPr txBox="1"/>
          <p:nvPr/>
        </p:nvSpPr>
        <p:spPr>
          <a:xfrm>
            <a:off x="146470" y="1134070"/>
            <a:ext cx="1095173" cy="923330"/>
          </a:xfrm>
          <a:prstGeom prst="rect">
            <a:avLst/>
          </a:prstGeom>
          <a:noFill/>
        </p:spPr>
        <p:txBody>
          <a:bodyPr wrap="none" rtlCol="0">
            <a:spAutoFit/>
          </a:bodyPr>
          <a:lstStyle/>
          <a:p>
            <a:pPr algn="ctr"/>
            <a:r>
              <a:rPr lang="en-US" b="1" dirty="0"/>
              <a:t>Saturday</a:t>
            </a:r>
          </a:p>
          <a:p>
            <a:pPr algn="ctr"/>
            <a:r>
              <a:rPr lang="en-US" b="1" dirty="0"/>
              <a:t>6 days </a:t>
            </a:r>
          </a:p>
          <a:p>
            <a:pPr algn="ctr"/>
            <a:r>
              <a:rPr lang="en-US" b="1" dirty="0"/>
              <a:t>before</a:t>
            </a:r>
          </a:p>
        </p:txBody>
      </p:sp>
      <p:sp>
        <p:nvSpPr>
          <p:cNvPr id="48" name="TextBox 47">
            <a:extLst>
              <a:ext uri="{FF2B5EF4-FFF2-40B4-BE49-F238E27FC236}">
                <a16:creationId xmlns:a16="http://schemas.microsoft.com/office/drawing/2014/main" id="{E32BF1C9-2F91-514B-A614-DD75803E098B}"/>
              </a:ext>
            </a:extLst>
          </p:cNvPr>
          <p:cNvSpPr txBox="1"/>
          <p:nvPr/>
        </p:nvSpPr>
        <p:spPr>
          <a:xfrm>
            <a:off x="2630495" y="1098352"/>
            <a:ext cx="997389" cy="923330"/>
          </a:xfrm>
          <a:prstGeom prst="rect">
            <a:avLst/>
          </a:prstGeom>
          <a:noFill/>
        </p:spPr>
        <p:txBody>
          <a:bodyPr wrap="none" rtlCol="0">
            <a:spAutoFit/>
          </a:bodyPr>
          <a:lstStyle/>
          <a:p>
            <a:pPr algn="ctr"/>
            <a:r>
              <a:rPr lang="en-US" b="1" dirty="0"/>
              <a:t>Monday</a:t>
            </a:r>
          </a:p>
          <a:p>
            <a:pPr algn="ctr"/>
            <a:r>
              <a:rPr lang="en-US" b="1" dirty="0"/>
              <a:t>4 days </a:t>
            </a:r>
          </a:p>
          <a:p>
            <a:pPr algn="ctr"/>
            <a:r>
              <a:rPr lang="en-US" b="1" dirty="0"/>
              <a:t>before</a:t>
            </a:r>
          </a:p>
        </p:txBody>
      </p:sp>
      <p:sp>
        <p:nvSpPr>
          <p:cNvPr id="49" name="TextBox 48">
            <a:extLst>
              <a:ext uri="{FF2B5EF4-FFF2-40B4-BE49-F238E27FC236}">
                <a16:creationId xmlns:a16="http://schemas.microsoft.com/office/drawing/2014/main" id="{30B74334-A6E3-B740-8F38-F391443DE77F}"/>
              </a:ext>
            </a:extLst>
          </p:cNvPr>
          <p:cNvSpPr txBox="1"/>
          <p:nvPr/>
        </p:nvSpPr>
        <p:spPr>
          <a:xfrm>
            <a:off x="3898995" y="1061113"/>
            <a:ext cx="1008353" cy="923330"/>
          </a:xfrm>
          <a:prstGeom prst="rect">
            <a:avLst/>
          </a:prstGeom>
          <a:noFill/>
        </p:spPr>
        <p:txBody>
          <a:bodyPr wrap="none" rtlCol="0">
            <a:spAutoFit/>
          </a:bodyPr>
          <a:lstStyle/>
          <a:p>
            <a:pPr algn="ctr"/>
            <a:r>
              <a:rPr lang="en-US" b="1" dirty="0"/>
              <a:t>Tuesday</a:t>
            </a:r>
          </a:p>
          <a:p>
            <a:pPr algn="ctr"/>
            <a:r>
              <a:rPr lang="en-US" b="1" dirty="0"/>
              <a:t>3 days </a:t>
            </a:r>
          </a:p>
          <a:p>
            <a:pPr algn="ctr"/>
            <a:r>
              <a:rPr lang="en-US" b="1" dirty="0"/>
              <a:t>before</a:t>
            </a:r>
          </a:p>
        </p:txBody>
      </p:sp>
      <p:sp>
        <p:nvSpPr>
          <p:cNvPr id="50" name="TextBox 49">
            <a:extLst>
              <a:ext uri="{FF2B5EF4-FFF2-40B4-BE49-F238E27FC236}">
                <a16:creationId xmlns:a16="http://schemas.microsoft.com/office/drawing/2014/main" id="{82744FF7-80AC-A34A-953B-9A5A239495F8}"/>
              </a:ext>
            </a:extLst>
          </p:cNvPr>
          <p:cNvSpPr txBox="1"/>
          <p:nvPr/>
        </p:nvSpPr>
        <p:spPr>
          <a:xfrm>
            <a:off x="5152012" y="1066799"/>
            <a:ext cx="1343189" cy="923330"/>
          </a:xfrm>
          <a:prstGeom prst="rect">
            <a:avLst/>
          </a:prstGeom>
          <a:noFill/>
        </p:spPr>
        <p:txBody>
          <a:bodyPr wrap="none" rtlCol="0">
            <a:spAutoFit/>
          </a:bodyPr>
          <a:lstStyle/>
          <a:p>
            <a:pPr algn="ctr"/>
            <a:r>
              <a:rPr lang="en-US" b="1" dirty="0"/>
              <a:t>Wednesday</a:t>
            </a:r>
          </a:p>
          <a:p>
            <a:pPr algn="ctr"/>
            <a:r>
              <a:rPr lang="en-US" b="1" dirty="0"/>
              <a:t>2 days </a:t>
            </a:r>
          </a:p>
          <a:p>
            <a:pPr algn="ctr"/>
            <a:r>
              <a:rPr lang="en-US" b="1" dirty="0"/>
              <a:t>before</a:t>
            </a:r>
          </a:p>
        </p:txBody>
      </p:sp>
      <p:sp>
        <p:nvSpPr>
          <p:cNvPr id="51" name="TextBox 50">
            <a:extLst>
              <a:ext uri="{FF2B5EF4-FFF2-40B4-BE49-F238E27FC236}">
                <a16:creationId xmlns:a16="http://schemas.microsoft.com/office/drawing/2014/main" id="{5CE3C63C-6A79-7841-8096-51B439540CE1}"/>
              </a:ext>
            </a:extLst>
          </p:cNvPr>
          <p:cNvSpPr txBox="1"/>
          <p:nvPr/>
        </p:nvSpPr>
        <p:spPr>
          <a:xfrm>
            <a:off x="6537194" y="1080612"/>
            <a:ext cx="1114409" cy="923330"/>
          </a:xfrm>
          <a:prstGeom prst="rect">
            <a:avLst/>
          </a:prstGeom>
          <a:noFill/>
        </p:spPr>
        <p:txBody>
          <a:bodyPr wrap="none" rtlCol="0">
            <a:spAutoFit/>
          </a:bodyPr>
          <a:lstStyle/>
          <a:p>
            <a:pPr algn="ctr"/>
            <a:r>
              <a:rPr lang="en-US" b="1" dirty="0"/>
              <a:t>Thursday</a:t>
            </a:r>
          </a:p>
          <a:p>
            <a:pPr algn="ctr"/>
            <a:r>
              <a:rPr lang="en-US" b="1" dirty="0"/>
              <a:t>1 day </a:t>
            </a:r>
          </a:p>
          <a:p>
            <a:pPr algn="ctr"/>
            <a:r>
              <a:rPr lang="en-US" b="1" dirty="0"/>
              <a:t>before</a:t>
            </a:r>
          </a:p>
        </p:txBody>
      </p:sp>
      <p:sp>
        <p:nvSpPr>
          <p:cNvPr id="52" name="TextBox 51">
            <a:extLst>
              <a:ext uri="{FF2B5EF4-FFF2-40B4-BE49-F238E27FC236}">
                <a16:creationId xmlns:a16="http://schemas.microsoft.com/office/drawing/2014/main" id="{B44BCBB2-F5C0-124C-9D03-7DF684A3384F}"/>
              </a:ext>
            </a:extLst>
          </p:cNvPr>
          <p:cNvSpPr txBox="1"/>
          <p:nvPr/>
        </p:nvSpPr>
        <p:spPr>
          <a:xfrm>
            <a:off x="7881331" y="1162377"/>
            <a:ext cx="1077539" cy="646331"/>
          </a:xfrm>
          <a:prstGeom prst="rect">
            <a:avLst/>
          </a:prstGeom>
          <a:noFill/>
        </p:spPr>
        <p:txBody>
          <a:bodyPr wrap="none" rtlCol="0">
            <a:spAutoFit/>
          </a:bodyPr>
          <a:lstStyle/>
          <a:p>
            <a:pPr algn="ctr"/>
            <a:r>
              <a:rPr lang="en-US" b="1" dirty="0"/>
              <a:t>Friday</a:t>
            </a:r>
          </a:p>
          <a:p>
            <a:pPr algn="ctr"/>
            <a:r>
              <a:rPr lang="en-US" b="1" dirty="0"/>
              <a:t>Passover</a:t>
            </a:r>
          </a:p>
        </p:txBody>
      </p:sp>
      <p:sp>
        <p:nvSpPr>
          <p:cNvPr id="53" name="TextBox 52">
            <a:extLst>
              <a:ext uri="{FF2B5EF4-FFF2-40B4-BE49-F238E27FC236}">
                <a16:creationId xmlns:a16="http://schemas.microsoft.com/office/drawing/2014/main" id="{256981E8-2CBA-3442-A4ED-06293CF367EF}"/>
              </a:ext>
            </a:extLst>
          </p:cNvPr>
          <p:cNvSpPr txBox="1"/>
          <p:nvPr/>
        </p:nvSpPr>
        <p:spPr>
          <a:xfrm>
            <a:off x="159885" y="2021682"/>
            <a:ext cx="1067308" cy="1938992"/>
          </a:xfrm>
          <a:prstGeom prst="rect">
            <a:avLst/>
          </a:prstGeom>
          <a:noFill/>
        </p:spPr>
        <p:txBody>
          <a:bodyPr wrap="square" rtlCol="0">
            <a:spAutoFit/>
          </a:bodyPr>
          <a:lstStyle/>
          <a:p>
            <a:pPr algn="ctr"/>
            <a:r>
              <a:rPr lang="en-US" sz="1600" dirty="0"/>
              <a:t>Jesus arrived in Bethany</a:t>
            </a:r>
          </a:p>
          <a:p>
            <a:pPr algn="ctr"/>
            <a:endParaRPr lang="en-US" sz="800" dirty="0"/>
          </a:p>
          <a:p>
            <a:pPr algn="ctr"/>
            <a:r>
              <a:rPr lang="en-US" sz="1600" dirty="0"/>
              <a:t>Mary anoints Jesus for His burial</a:t>
            </a:r>
          </a:p>
        </p:txBody>
      </p:sp>
      <p:sp>
        <p:nvSpPr>
          <p:cNvPr id="63" name="TextBox 62">
            <a:extLst>
              <a:ext uri="{FF2B5EF4-FFF2-40B4-BE49-F238E27FC236}">
                <a16:creationId xmlns:a16="http://schemas.microsoft.com/office/drawing/2014/main" id="{61E456BC-1F10-F44D-9748-9809FDC243BB}"/>
              </a:ext>
            </a:extLst>
          </p:cNvPr>
          <p:cNvSpPr txBox="1"/>
          <p:nvPr/>
        </p:nvSpPr>
        <p:spPr>
          <a:xfrm>
            <a:off x="1310029" y="2351544"/>
            <a:ext cx="1180757" cy="830997"/>
          </a:xfrm>
          <a:prstGeom prst="rect">
            <a:avLst/>
          </a:prstGeom>
          <a:noFill/>
        </p:spPr>
        <p:txBody>
          <a:bodyPr wrap="square" rtlCol="0">
            <a:spAutoFit/>
          </a:bodyPr>
          <a:lstStyle/>
          <a:p>
            <a:pPr algn="ctr"/>
            <a:r>
              <a:rPr lang="en-US" sz="1600" dirty="0"/>
              <a:t>Royal entry</a:t>
            </a:r>
          </a:p>
          <a:p>
            <a:pPr algn="ctr"/>
            <a:r>
              <a:rPr lang="en-US" sz="1600" dirty="0"/>
              <a:t>into Jerusalem</a:t>
            </a:r>
          </a:p>
        </p:txBody>
      </p:sp>
      <p:sp>
        <p:nvSpPr>
          <p:cNvPr id="66" name="TextBox 65">
            <a:extLst>
              <a:ext uri="{FF2B5EF4-FFF2-40B4-BE49-F238E27FC236}">
                <a16:creationId xmlns:a16="http://schemas.microsoft.com/office/drawing/2014/main" id="{2FC77264-7571-7842-81CD-D06B925B5FB7}"/>
              </a:ext>
            </a:extLst>
          </p:cNvPr>
          <p:cNvSpPr txBox="1"/>
          <p:nvPr/>
        </p:nvSpPr>
        <p:spPr>
          <a:xfrm>
            <a:off x="2491619" y="1963340"/>
            <a:ext cx="1402555" cy="2092881"/>
          </a:xfrm>
          <a:prstGeom prst="rect">
            <a:avLst/>
          </a:prstGeom>
          <a:noFill/>
        </p:spPr>
        <p:txBody>
          <a:bodyPr wrap="square" rtlCol="0">
            <a:spAutoFit/>
          </a:bodyPr>
          <a:lstStyle/>
          <a:p>
            <a:pPr algn="ctr"/>
            <a:r>
              <a:rPr lang="en-US" sz="1600" dirty="0"/>
              <a:t>Barren fig tree is cursed </a:t>
            </a:r>
          </a:p>
          <a:p>
            <a:pPr algn="ctr"/>
            <a:endParaRPr lang="en-US" sz="800" dirty="0"/>
          </a:p>
          <a:p>
            <a:pPr algn="ctr"/>
            <a:r>
              <a:rPr lang="en-US" sz="1600" dirty="0"/>
              <a:t>Jesus cleanses temple</a:t>
            </a:r>
          </a:p>
          <a:p>
            <a:pPr algn="ctr"/>
            <a:endParaRPr lang="en-US" sz="800" dirty="0"/>
          </a:p>
          <a:p>
            <a:pPr algn="ctr"/>
            <a:r>
              <a:rPr lang="en-US" sz="1600" dirty="0"/>
              <a:t>Responds to unbelief</a:t>
            </a:r>
          </a:p>
          <a:p>
            <a:endParaRPr lang="en-US" dirty="0"/>
          </a:p>
        </p:txBody>
      </p:sp>
      <p:sp>
        <p:nvSpPr>
          <p:cNvPr id="69" name="TextBox 68">
            <a:extLst>
              <a:ext uri="{FF2B5EF4-FFF2-40B4-BE49-F238E27FC236}">
                <a16:creationId xmlns:a16="http://schemas.microsoft.com/office/drawing/2014/main" id="{850ED02F-567F-DC43-A3AF-5C740E05B2B4}"/>
              </a:ext>
            </a:extLst>
          </p:cNvPr>
          <p:cNvSpPr txBox="1"/>
          <p:nvPr/>
        </p:nvSpPr>
        <p:spPr>
          <a:xfrm>
            <a:off x="3862385" y="2058651"/>
            <a:ext cx="1342381" cy="2154436"/>
          </a:xfrm>
          <a:prstGeom prst="rect">
            <a:avLst/>
          </a:prstGeom>
          <a:noFill/>
        </p:spPr>
        <p:txBody>
          <a:bodyPr wrap="square" rtlCol="0">
            <a:spAutoFit/>
          </a:bodyPr>
          <a:lstStyle/>
          <a:p>
            <a:pPr algn="ctr"/>
            <a:r>
              <a:rPr lang="en-US" sz="1400" dirty="0"/>
              <a:t>Chief Priests,</a:t>
            </a:r>
          </a:p>
          <a:p>
            <a:pPr algn="ctr"/>
            <a:r>
              <a:rPr lang="en-US" sz="1400" dirty="0"/>
              <a:t>Herodians, </a:t>
            </a:r>
          </a:p>
          <a:p>
            <a:pPr algn="ctr"/>
            <a:r>
              <a:rPr lang="en-US" sz="1400" dirty="0"/>
              <a:t>Sadducees</a:t>
            </a:r>
          </a:p>
          <a:p>
            <a:pPr algn="ctr"/>
            <a:r>
              <a:rPr lang="en-US" sz="1400" dirty="0"/>
              <a:t>attempt to  trick Jesus</a:t>
            </a:r>
            <a:br>
              <a:rPr lang="en-US" sz="1400" dirty="0"/>
            </a:br>
            <a:endParaRPr lang="en-US" sz="800" dirty="0"/>
          </a:p>
          <a:p>
            <a:pPr algn="ctr"/>
            <a:r>
              <a:rPr lang="en-US" sz="1400" dirty="0"/>
              <a:t>A lawyer asks, “What is the greatest command?” </a:t>
            </a:r>
          </a:p>
        </p:txBody>
      </p:sp>
      <p:sp>
        <p:nvSpPr>
          <p:cNvPr id="71" name="TextBox 70">
            <a:extLst>
              <a:ext uri="{FF2B5EF4-FFF2-40B4-BE49-F238E27FC236}">
                <a16:creationId xmlns:a16="http://schemas.microsoft.com/office/drawing/2014/main" id="{61DA9A1E-37DB-A844-84BA-13E4D1846619}"/>
              </a:ext>
            </a:extLst>
          </p:cNvPr>
          <p:cNvSpPr txBox="1"/>
          <p:nvPr/>
        </p:nvSpPr>
        <p:spPr>
          <a:xfrm>
            <a:off x="5144013" y="2057130"/>
            <a:ext cx="1402553" cy="1692771"/>
          </a:xfrm>
          <a:prstGeom prst="rect">
            <a:avLst/>
          </a:prstGeom>
          <a:noFill/>
        </p:spPr>
        <p:txBody>
          <a:bodyPr wrap="square" rtlCol="0">
            <a:spAutoFit/>
          </a:bodyPr>
          <a:lstStyle/>
          <a:p>
            <a:pPr algn="ctr"/>
            <a:r>
              <a:rPr lang="en-US" sz="1600" dirty="0"/>
              <a:t>Sanhedrin plot to kill Jesus </a:t>
            </a:r>
          </a:p>
          <a:p>
            <a:pPr algn="ctr"/>
            <a:endParaRPr lang="en-US" sz="800" dirty="0"/>
          </a:p>
          <a:p>
            <a:pPr algn="ctr"/>
            <a:r>
              <a:rPr lang="en-US" sz="1600" dirty="0"/>
              <a:t>Judas makes agreement to betray Jesus  </a:t>
            </a:r>
          </a:p>
        </p:txBody>
      </p:sp>
      <p:sp>
        <p:nvSpPr>
          <p:cNvPr id="72" name="TextBox 71">
            <a:extLst>
              <a:ext uri="{FF2B5EF4-FFF2-40B4-BE49-F238E27FC236}">
                <a16:creationId xmlns:a16="http://schemas.microsoft.com/office/drawing/2014/main" id="{26C7416E-6C0A-BE41-A52F-5218ADC94FB3}"/>
              </a:ext>
            </a:extLst>
          </p:cNvPr>
          <p:cNvSpPr txBox="1"/>
          <p:nvPr/>
        </p:nvSpPr>
        <p:spPr>
          <a:xfrm>
            <a:off x="6546566" y="2086718"/>
            <a:ext cx="1206137" cy="1077218"/>
          </a:xfrm>
          <a:prstGeom prst="rect">
            <a:avLst/>
          </a:prstGeom>
          <a:noFill/>
        </p:spPr>
        <p:txBody>
          <a:bodyPr wrap="square" rtlCol="0">
            <a:spAutoFit/>
          </a:bodyPr>
          <a:lstStyle/>
          <a:p>
            <a:r>
              <a:rPr lang="en-US" sz="1600" dirty="0"/>
              <a:t>Preparation</a:t>
            </a:r>
          </a:p>
          <a:p>
            <a:r>
              <a:rPr lang="en-US" sz="1600" dirty="0"/>
              <a:t>for the Passover meal</a:t>
            </a:r>
          </a:p>
        </p:txBody>
      </p:sp>
      <p:sp>
        <p:nvSpPr>
          <p:cNvPr id="73" name="TextBox 72">
            <a:extLst>
              <a:ext uri="{FF2B5EF4-FFF2-40B4-BE49-F238E27FC236}">
                <a16:creationId xmlns:a16="http://schemas.microsoft.com/office/drawing/2014/main" id="{2878355D-A79A-A944-AFF1-91ABA434364F}"/>
              </a:ext>
            </a:extLst>
          </p:cNvPr>
          <p:cNvSpPr txBox="1"/>
          <p:nvPr/>
        </p:nvSpPr>
        <p:spPr>
          <a:xfrm>
            <a:off x="7608576" y="2055390"/>
            <a:ext cx="1535424" cy="1938992"/>
          </a:xfrm>
          <a:prstGeom prst="rect">
            <a:avLst/>
          </a:prstGeom>
          <a:noFill/>
        </p:spPr>
        <p:txBody>
          <a:bodyPr wrap="square" rtlCol="0">
            <a:spAutoFit/>
          </a:bodyPr>
          <a:lstStyle/>
          <a:p>
            <a:pPr algn="ctr"/>
            <a:r>
              <a:rPr lang="en-US" sz="1600" dirty="0"/>
              <a:t>The Lord’s </a:t>
            </a:r>
          </a:p>
          <a:p>
            <a:pPr algn="ctr"/>
            <a:r>
              <a:rPr lang="en-US" sz="1600" dirty="0"/>
              <a:t>Supper is instituted</a:t>
            </a:r>
          </a:p>
          <a:p>
            <a:pPr algn="ctr"/>
            <a:endParaRPr lang="en-US" sz="800" dirty="0"/>
          </a:p>
          <a:p>
            <a:pPr algn="ctr"/>
            <a:r>
              <a:rPr lang="en-US" sz="1600" dirty="0"/>
              <a:t>Jesus is betrayed, tried, crucified, and buried</a:t>
            </a:r>
          </a:p>
        </p:txBody>
      </p:sp>
      <p:sp>
        <p:nvSpPr>
          <p:cNvPr id="77" name="TextBox 76">
            <a:extLst>
              <a:ext uri="{FF2B5EF4-FFF2-40B4-BE49-F238E27FC236}">
                <a16:creationId xmlns:a16="http://schemas.microsoft.com/office/drawing/2014/main" id="{8E8C20EE-F284-E943-B2E2-FDBB59E38317}"/>
              </a:ext>
            </a:extLst>
          </p:cNvPr>
          <p:cNvSpPr txBox="1"/>
          <p:nvPr/>
        </p:nvSpPr>
        <p:spPr>
          <a:xfrm>
            <a:off x="68344" y="4219945"/>
            <a:ext cx="1066081" cy="656854"/>
          </a:xfrm>
          <a:prstGeom prst="rect">
            <a:avLst/>
          </a:prstGeom>
          <a:noFill/>
        </p:spPr>
        <p:txBody>
          <a:bodyPr wrap="square" rtlCol="0">
            <a:spAutoFit/>
          </a:bodyPr>
          <a:lstStyle/>
          <a:p>
            <a:r>
              <a:rPr lang="en-US" dirty="0"/>
              <a:t>Mt. 26:6-13</a:t>
            </a:r>
          </a:p>
        </p:txBody>
      </p:sp>
      <p:sp>
        <p:nvSpPr>
          <p:cNvPr id="78" name="TextBox 77">
            <a:extLst>
              <a:ext uri="{FF2B5EF4-FFF2-40B4-BE49-F238E27FC236}">
                <a16:creationId xmlns:a16="http://schemas.microsoft.com/office/drawing/2014/main" id="{244C2A6F-2322-9C4E-B768-588892C0DAE2}"/>
              </a:ext>
            </a:extLst>
          </p:cNvPr>
          <p:cNvSpPr txBox="1"/>
          <p:nvPr/>
        </p:nvSpPr>
        <p:spPr>
          <a:xfrm>
            <a:off x="74709" y="4849481"/>
            <a:ext cx="1136499" cy="646331"/>
          </a:xfrm>
          <a:prstGeom prst="rect">
            <a:avLst/>
          </a:prstGeom>
          <a:noFill/>
        </p:spPr>
        <p:txBody>
          <a:bodyPr wrap="square" rtlCol="0">
            <a:spAutoFit/>
          </a:bodyPr>
          <a:lstStyle/>
          <a:p>
            <a:r>
              <a:rPr lang="en-US" dirty="0"/>
              <a:t>Mk. 14:</a:t>
            </a:r>
          </a:p>
          <a:p>
            <a:r>
              <a:rPr lang="en-US" dirty="0"/>
              <a:t>3-9</a:t>
            </a:r>
          </a:p>
        </p:txBody>
      </p:sp>
      <p:sp>
        <p:nvSpPr>
          <p:cNvPr id="79" name="TextBox 78">
            <a:extLst>
              <a:ext uri="{FF2B5EF4-FFF2-40B4-BE49-F238E27FC236}">
                <a16:creationId xmlns:a16="http://schemas.microsoft.com/office/drawing/2014/main" id="{AF41457C-A190-D744-B903-E3C2A655D6F7}"/>
              </a:ext>
            </a:extLst>
          </p:cNvPr>
          <p:cNvSpPr txBox="1"/>
          <p:nvPr/>
        </p:nvSpPr>
        <p:spPr>
          <a:xfrm>
            <a:off x="-31957" y="5597009"/>
            <a:ext cx="1066081" cy="369332"/>
          </a:xfrm>
          <a:prstGeom prst="rect">
            <a:avLst/>
          </a:prstGeom>
          <a:noFill/>
        </p:spPr>
        <p:txBody>
          <a:bodyPr wrap="square" rtlCol="0">
            <a:spAutoFit/>
          </a:bodyPr>
          <a:lstStyle/>
          <a:p>
            <a:pPr algn="ctr"/>
            <a:r>
              <a:rPr lang="en-US" dirty="0"/>
              <a:t>Luke</a:t>
            </a:r>
          </a:p>
        </p:txBody>
      </p:sp>
      <p:sp>
        <p:nvSpPr>
          <p:cNvPr id="80" name="TextBox 79">
            <a:extLst>
              <a:ext uri="{FF2B5EF4-FFF2-40B4-BE49-F238E27FC236}">
                <a16:creationId xmlns:a16="http://schemas.microsoft.com/office/drawing/2014/main" id="{8557767F-77F4-914D-B670-2B1484E22C4D}"/>
              </a:ext>
            </a:extLst>
          </p:cNvPr>
          <p:cNvSpPr txBox="1"/>
          <p:nvPr/>
        </p:nvSpPr>
        <p:spPr>
          <a:xfrm>
            <a:off x="74709" y="6022898"/>
            <a:ext cx="1136499" cy="646331"/>
          </a:xfrm>
          <a:prstGeom prst="rect">
            <a:avLst/>
          </a:prstGeom>
          <a:noFill/>
        </p:spPr>
        <p:txBody>
          <a:bodyPr wrap="square" rtlCol="0">
            <a:spAutoFit/>
          </a:bodyPr>
          <a:lstStyle/>
          <a:p>
            <a:r>
              <a:rPr lang="en-US" dirty="0"/>
              <a:t>Jn. 12:1-11</a:t>
            </a:r>
          </a:p>
        </p:txBody>
      </p:sp>
      <p:sp>
        <p:nvSpPr>
          <p:cNvPr id="81" name="TextBox 80">
            <a:extLst>
              <a:ext uri="{FF2B5EF4-FFF2-40B4-BE49-F238E27FC236}">
                <a16:creationId xmlns:a16="http://schemas.microsoft.com/office/drawing/2014/main" id="{85B4472D-419E-BF45-9705-638A7E93BAC4}"/>
              </a:ext>
            </a:extLst>
          </p:cNvPr>
          <p:cNvSpPr txBox="1"/>
          <p:nvPr/>
        </p:nvSpPr>
        <p:spPr>
          <a:xfrm>
            <a:off x="1412862" y="4308709"/>
            <a:ext cx="857927" cy="369332"/>
          </a:xfrm>
          <a:prstGeom prst="rect">
            <a:avLst/>
          </a:prstGeom>
          <a:noFill/>
        </p:spPr>
        <p:txBody>
          <a:bodyPr wrap="none" rtlCol="0">
            <a:spAutoFit/>
          </a:bodyPr>
          <a:lstStyle/>
          <a:p>
            <a:r>
              <a:rPr lang="en-US" dirty="0"/>
              <a:t>21:1-11</a:t>
            </a:r>
          </a:p>
        </p:txBody>
      </p:sp>
      <p:sp>
        <p:nvSpPr>
          <p:cNvPr id="82" name="TextBox 81">
            <a:extLst>
              <a:ext uri="{FF2B5EF4-FFF2-40B4-BE49-F238E27FC236}">
                <a16:creationId xmlns:a16="http://schemas.microsoft.com/office/drawing/2014/main" id="{16A121DC-7ED1-944F-9E1F-51A9F0FA064C}"/>
              </a:ext>
            </a:extLst>
          </p:cNvPr>
          <p:cNvSpPr txBox="1"/>
          <p:nvPr/>
        </p:nvSpPr>
        <p:spPr>
          <a:xfrm>
            <a:off x="2693502" y="4267201"/>
            <a:ext cx="967252" cy="369332"/>
          </a:xfrm>
          <a:prstGeom prst="rect">
            <a:avLst/>
          </a:prstGeom>
          <a:noFill/>
        </p:spPr>
        <p:txBody>
          <a:bodyPr wrap="none" rtlCol="0">
            <a:spAutoFit/>
          </a:bodyPr>
          <a:lstStyle/>
          <a:p>
            <a:r>
              <a:rPr lang="en-US" dirty="0"/>
              <a:t>21:12-17</a:t>
            </a:r>
          </a:p>
        </p:txBody>
      </p:sp>
      <p:sp>
        <p:nvSpPr>
          <p:cNvPr id="83" name="TextBox 82">
            <a:extLst>
              <a:ext uri="{FF2B5EF4-FFF2-40B4-BE49-F238E27FC236}">
                <a16:creationId xmlns:a16="http://schemas.microsoft.com/office/drawing/2014/main" id="{9CE9E2BA-1291-8E44-B56D-4582893738A9}"/>
              </a:ext>
            </a:extLst>
          </p:cNvPr>
          <p:cNvSpPr txBox="1"/>
          <p:nvPr/>
        </p:nvSpPr>
        <p:spPr>
          <a:xfrm>
            <a:off x="3895245" y="4278568"/>
            <a:ext cx="1292020" cy="369332"/>
          </a:xfrm>
          <a:prstGeom prst="rect">
            <a:avLst/>
          </a:prstGeom>
          <a:noFill/>
        </p:spPr>
        <p:txBody>
          <a:bodyPr wrap="none" rtlCol="0">
            <a:spAutoFit/>
          </a:bodyPr>
          <a:lstStyle/>
          <a:p>
            <a:r>
              <a:rPr lang="en-US" dirty="0"/>
              <a:t>21:18-25:46</a:t>
            </a:r>
          </a:p>
        </p:txBody>
      </p:sp>
      <p:sp>
        <p:nvSpPr>
          <p:cNvPr id="84" name="TextBox 83">
            <a:extLst>
              <a:ext uri="{FF2B5EF4-FFF2-40B4-BE49-F238E27FC236}">
                <a16:creationId xmlns:a16="http://schemas.microsoft.com/office/drawing/2014/main" id="{AF2151F0-5E1D-F346-A2D6-5910DA55E0A1}"/>
              </a:ext>
            </a:extLst>
          </p:cNvPr>
          <p:cNvSpPr txBox="1"/>
          <p:nvPr/>
        </p:nvSpPr>
        <p:spPr>
          <a:xfrm>
            <a:off x="5159631" y="4281187"/>
            <a:ext cx="1410964" cy="369332"/>
          </a:xfrm>
          <a:prstGeom prst="rect">
            <a:avLst/>
          </a:prstGeom>
          <a:noFill/>
        </p:spPr>
        <p:txBody>
          <a:bodyPr wrap="none" rtlCol="0">
            <a:spAutoFit/>
          </a:bodyPr>
          <a:lstStyle/>
          <a:p>
            <a:r>
              <a:rPr lang="en-US" dirty="0"/>
              <a:t>26:1-5, 14-16</a:t>
            </a:r>
          </a:p>
        </p:txBody>
      </p:sp>
      <p:sp>
        <p:nvSpPr>
          <p:cNvPr id="85" name="TextBox 84">
            <a:extLst>
              <a:ext uri="{FF2B5EF4-FFF2-40B4-BE49-F238E27FC236}">
                <a16:creationId xmlns:a16="http://schemas.microsoft.com/office/drawing/2014/main" id="{C366D30B-4B30-3040-8D7D-1422CB56D48B}"/>
              </a:ext>
            </a:extLst>
          </p:cNvPr>
          <p:cNvSpPr txBox="1"/>
          <p:nvPr/>
        </p:nvSpPr>
        <p:spPr>
          <a:xfrm>
            <a:off x="6615730" y="4267201"/>
            <a:ext cx="988091" cy="369332"/>
          </a:xfrm>
          <a:prstGeom prst="rect">
            <a:avLst/>
          </a:prstGeom>
          <a:noFill/>
        </p:spPr>
        <p:txBody>
          <a:bodyPr wrap="none" rtlCol="0">
            <a:spAutoFit/>
          </a:bodyPr>
          <a:lstStyle/>
          <a:p>
            <a:r>
              <a:rPr lang="en-US" dirty="0"/>
              <a:t>26:17-19</a:t>
            </a:r>
          </a:p>
        </p:txBody>
      </p:sp>
      <p:sp>
        <p:nvSpPr>
          <p:cNvPr id="86" name="TextBox 85">
            <a:extLst>
              <a:ext uri="{FF2B5EF4-FFF2-40B4-BE49-F238E27FC236}">
                <a16:creationId xmlns:a16="http://schemas.microsoft.com/office/drawing/2014/main" id="{B7DAE3EA-BD3B-1947-A413-94C3BC65B92E}"/>
              </a:ext>
            </a:extLst>
          </p:cNvPr>
          <p:cNvSpPr txBox="1"/>
          <p:nvPr/>
        </p:nvSpPr>
        <p:spPr>
          <a:xfrm>
            <a:off x="9152803" y="4426536"/>
            <a:ext cx="1313821" cy="369332"/>
          </a:xfrm>
          <a:prstGeom prst="rect">
            <a:avLst/>
          </a:prstGeom>
          <a:noFill/>
        </p:spPr>
        <p:txBody>
          <a:bodyPr wrap="none" rtlCol="0">
            <a:spAutoFit/>
          </a:bodyPr>
          <a:lstStyle/>
          <a:p>
            <a:r>
              <a:rPr lang="en-US" dirty="0"/>
              <a:t>26:20-27:66</a:t>
            </a:r>
          </a:p>
        </p:txBody>
      </p:sp>
      <p:sp>
        <p:nvSpPr>
          <p:cNvPr id="87" name="TextBox 86">
            <a:extLst>
              <a:ext uri="{FF2B5EF4-FFF2-40B4-BE49-F238E27FC236}">
                <a16:creationId xmlns:a16="http://schemas.microsoft.com/office/drawing/2014/main" id="{475FD3D3-B3B8-C747-AB2D-A495BC2A45BA}"/>
              </a:ext>
            </a:extLst>
          </p:cNvPr>
          <p:cNvSpPr txBox="1"/>
          <p:nvPr/>
        </p:nvSpPr>
        <p:spPr>
          <a:xfrm>
            <a:off x="1390648" y="4876799"/>
            <a:ext cx="843501" cy="369332"/>
          </a:xfrm>
          <a:prstGeom prst="rect">
            <a:avLst/>
          </a:prstGeom>
          <a:noFill/>
        </p:spPr>
        <p:txBody>
          <a:bodyPr wrap="none" rtlCol="0">
            <a:spAutoFit/>
          </a:bodyPr>
          <a:lstStyle/>
          <a:p>
            <a:r>
              <a:rPr lang="en-US" dirty="0"/>
              <a:t>11:1-11</a:t>
            </a:r>
          </a:p>
        </p:txBody>
      </p:sp>
      <p:sp>
        <p:nvSpPr>
          <p:cNvPr id="88" name="TextBox 87">
            <a:extLst>
              <a:ext uri="{FF2B5EF4-FFF2-40B4-BE49-F238E27FC236}">
                <a16:creationId xmlns:a16="http://schemas.microsoft.com/office/drawing/2014/main" id="{AAC1F166-EA86-0343-A22E-416B6A12F9C9}"/>
              </a:ext>
            </a:extLst>
          </p:cNvPr>
          <p:cNvSpPr txBox="1"/>
          <p:nvPr/>
        </p:nvSpPr>
        <p:spPr>
          <a:xfrm>
            <a:off x="2780609" y="4876799"/>
            <a:ext cx="979755" cy="369332"/>
          </a:xfrm>
          <a:prstGeom prst="rect">
            <a:avLst/>
          </a:prstGeom>
          <a:noFill/>
        </p:spPr>
        <p:txBody>
          <a:bodyPr wrap="none" rtlCol="0">
            <a:spAutoFit/>
          </a:bodyPr>
          <a:lstStyle/>
          <a:p>
            <a:r>
              <a:rPr lang="en-US" dirty="0"/>
              <a:t>11:12-19</a:t>
            </a:r>
          </a:p>
        </p:txBody>
      </p:sp>
      <p:sp>
        <p:nvSpPr>
          <p:cNvPr id="89" name="TextBox 88">
            <a:extLst>
              <a:ext uri="{FF2B5EF4-FFF2-40B4-BE49-F238E27FC236}">
                <a16:creationId xmlns:a16="http://schemas.microsoft.com/office/drawing/2014/main" id="{861BAA43-1587-8B44-A698-D3ECF929D9D9}"/>
              </a:ext>
            </a:extLst>
          </p:cNvPr>
          <p:cNvSpPr txBox="1"/>
          <p:nvPr/>
        </p:nvSpPr>
        <p:spPr>
          <a:xfrm>
            <a:off x="3935677" y="4849481"/>
            <a:ext cx="1230914" cy="369332"/>
          </a:xfrm>
          <a:prstGeom prst="rect">
            <a:avLst/>
          </a:prstGeom>
          <a:noFill/>
        </p:spPr>
        <p:txBody>
          <a:bodyPr wrap="none" rtlCol="0">
            <a:spAutoFit/>
          </a:bodyPr>
          <a:lstStyle/>
          <a:p>
            <a:r>
              <a:rPr lang="en-US" dirty="0"/>
              <a:t>11;20-13:37</a:t>
            </a:r>
          </a:p>
        </p:txBody>
      </p:sp>
      <p:sp>
        <p:nvSpPr>
          <p:cNvPr id="90" name="TextBox 89">
            <a:extLst>
              <a:ext uri="{FF2B5EF4-FFF2-40B4-BE49-F238E27FC236}">
                <a16:creationId xmlns:a16="http://schemas.microsoft.com/office/drawing/2014/main" id="{C6139FA7-1D16-F146-A18B-49B9E46D157F}"/>
              </a:ext>
            </a:extLst>
          </p:cNvPr>
          <p:cNvSpPr txBox="1"/>
          <p:nvPr/>
        </p:nvSpPr>
        <p:spPr>
          <a:xfrm>
            <a:off x="5253127" y="4819308"/>
            <a:ext cx="1187509" cy="646331"/>
          </a:xfrm>
          <a:prstGeom prst="rect">
            <a:avLst/>
          </a:prstGeom>
          <a:noFill/>
        </p:spPr>
        <p:txBody>
          <a:bodyPr wrap="square" rtlCol="0">
            <a:spAutoFit/>
          </a:bodyPr>
          <a:lstStyle/>
          <a:p>
            <a:r>
              <a:rPr lang="en-US" dirty="0"/>
              <a:t>14:1-2, 10-11</a:t>
            </a:r>
          </a:p>
        </p:txBody>
      </p:sp>
      <p:sp>
        <p:nvSpPr>
          <p:cNvPr id="91" name="TextBox 90">
            <a:extLst>
              <a:ext uri="{FF2B5EF4-FFF2-40B4-BE49-F238E27FC236}">
                <a16:creationId xmlns:a16="http://schemas.microsoft.com/office/drawing/2014/main" id="{AC88DC6C-9877-734B-998F-68A422B79AB2}"/>
              </a:ext>
            </a:extLst>
          </p:cNvPr>
          <p:cNvSpPr txBox="1"/>
          <p:nvPr/>
        </p:nvSpPr>
        <p:spPr>
          <a:xfrm>
            <a:off x="6615730" y="4876799"/>
            <a:ext cx="994183" cy="369332"/>
          </a:xfrm>
          <a:prstGeom prst="rect">
            <a:avLst/>
          </a:prstGeom>
          <a:noFill/>
        </p:spPr>
        <p:txBody>
          <a:bodyPr wrap="none" rtlCol="0">
            <a:spAutoFit/>
          </a:bodyPr>
          <a:lstStyle/>
          <a:p>
            <a:r>
              <a:rPr lang="en-US" dirty="0"/>
              <a:t>14:12-16</a:t>
            </a:r>
          </a:p>
        </p:txBody>
      </p:sp>
      <p:sp>
        <p:nvSpPr>
          <p:cNvPr id="92" name="TextBox 91">
            <a:extLst>
              <a:ext uri="{FF2B5EF4-FFF2-40B4-BE49-F238E27FC236}">
                <a16:creationId xmlns:a16="http://schemas.microsoft.com/office/drawing/2014/main" id="{3AD05C6C-5780-1443-B062-F2E3A51B4967}"/>
              </a:ext>
            </a:extLst>
          </p:cNvPr>
          <p:cNvSpPr txBox="1"/>
          <p:nvPr/>
        </p:nvSpPr>
        <p:spPr>
          <a:xfrm>
            <a:off x="7752703" y="4849481"/>
            <a:ext cx="1238159" cy="369332"/>
          </a:xfrm>
          <a:prstGeom prst="rect">
            <a:avLst/>
          </a:prstGeom>
          <a:noFill/>
        </p:spPr>
        <p:txBody>
          <a:bodyPr wrap="none" rtlCol="0">
            <a:spAutoFit/>
          </a:bodyPr>
          <a:lstStyle/>
          <a:p>
            <a:r>
              <a:rPr lang="en-US" dirty="0"/>
              <a:t>14:17-15:47</a:t>
            </a:r>
          </a:p>
        </p:txBody>
      </p:sp>
      <p:sp>
        <p:nvSpPr>
          <p:cNvPr id="93" name="TextBox 92">
            <a:extLst>
              <a:ext uri="{FF2B5EF4-FFF2-40B4-BE49-F238E27FC236}">
                <a16:creationId xmlns:a16="http://schemas.microsoft.com/office/drawing/2014/main" id="{B190AD95-BDDF-4548-BA4D-01FC4F6E37FC}"/>
              </a:ext>
            </a:extLst>
          </p:cNvPr>
          <p:cNvSpPr txBox="1"/>
          <p:nvPr/>
        </p:nvSpPr>
        <p:spPr>
          <a:xfrm>
            <a:off x="1309231" y="5522772"/>
            <a:ext cx="1026243" cy="369332"/>
          </a:xfrm>
          <a:prstGeom prst="rect">
            <a:avLst/>
          </a:prstGeom>
          <a:noFill/>
        </p:spPr>
        <p:txBody>
          <a:bodyPr wrap="none" rtlCol="0">
            <a:spAutoFit/>
          </a:bodyPr>
          <a:lstStyle/>
          <a:p>
            <a:r>
              <a:rPr lang="en-US" dirty="0"/>
              <a:t>19:29-44</a:t>
            </a:r>
          </a:p>
        </p:txBody>
      </p:sp>
      <p:sp>
        <p:nvSpPr>
          <p:cNvPr id="94" name="TextBox 93">
            <a:extLst>
              <a:ext uri="{FF2B5EF4-FFF2-40B4-BE49-F238E27FC236}">
                <a16:creationId xmlns:a16="http://schemas.microsoft.com/office/drawing/2014/main" id="{54232975-9E3D-B042-BD5C-4025D2300042}"/>
              </a:ext>
            </a:extLst>
          </p:cNvPr>
          <p:cNvSpPr txBox="1"/>
          <p:nvPr/>
        </p:nvSpPr>
        <p:spPr>
          <a:xfrm>
            <a:off x="2645724" y="5495812"/>
            <a:ext cx="1015021" cy="369332"/>
          </a:xfrm>
          <a:prstGeom prst="rect">
            <a:avLst/>
          </a:prstGeom>
          <a:noFill/>
        </p:spPr>
        <p:txBody>
          <a:bodyPr wrap="none" rtlCol="0">
            <a:spAutoFit/>
          </a:bodyPr>
          <a:lstStyle/>
          <a:p>
            <a:r>
              <a:rPr lang="en-US" dirty="0"/>
              <a:t>19:45-48</a:t>
            </a:r>
          </a:p>
        </p:txBody>
      </p:sp>
      <p:sp>
        <p:nvSpPr>
          <p:cNvPr id="95" name="TextBox 94">
            <a:extLst>
              <a:ext uri="{FF2B5EF4-FFF2-40B4-BE49-F238E27FC236}">
                <a16:creationId xmlns:a16="http://schemas.microsoft.com/office/drawing/2014/main" id="{6381A566-B73A-7C4A-AE3A-4566213C9FD4}"/>
              </a:ext>
            </a:extLst>
          </p:cNvPr>
          <p:cNvSpPr txBox="1"/>
          <p:nvPr/>
        </p:nvSpPr>
        <p:spPr>
          <a:xfrm>
            <a:off x="3890204" y="5504016"/>
            <a:ext cx="1166025" cy="369332"/>
          </a:xfrm>
          <a:prstGeom prst="rect">
            <a:avLst/>
          </a:prstGeom>
          <a:noFill/>
        </p:spPr>
        <p:txBody>
          <a:bodyPr wrap="none" rtlCol="0">
            <a:spAutoFit/>
          </a:bodyPr>
          <a:lstStyle/>
          <a:p>
            <a:r>
              <a:rPr lang="en-US" dirty="0"/>
              <a:t>20:1-21:38</a:t>
            </a:r>
          </a:p>
        </p:txBody>
      </p:sp>
      <p:sp>
        <p:nvSpPr>
          <p:cNvPr id="96" name="TextBox 95">
            <a:extLst>
              <a:ext uri="{FF2B5EF4-FFF2-40B4-BE49-F238E27FC236}">
                <a16:creationId xmlns:a16="http://schemas.microsoft.com/office/drawing/2014/main" id="{12D8EF8A-2AC0-BC4D-834A-79BE94CEAEB3}"/>
              </a:ext>
            </a:extLst>
          </p:cNvPr>
          <p:cNvSpPr txBox="1"/>
          <p:nvPr/>
        </p:nvSpPr>
        <p:spPr>
          <a:xfrm>
            <a:off x="5294567" y="5522772"/>
            <a:ext cx="1182824" cy="369332"/>
          </a:xfrm>
          <a:prstGeom prst="rect">
            <a:avLst/>
          </a:prstGeom>
          <a:noFill/>
        </p:spPr>
        <p:txBody>
          <a:bodyPr wrap="none" rtlCol="0">
            <a:spAutoFit/>
          </a:bodyPr>
          <a:lstStyle/>
          <a:p>
            <a:r>
              <a:rPr lang="en-US" dirty="0"/>
              <a:t>22:1-2, 3-6</a:t>
            </a:r>
          </a:p>
        </p:txBody>
      </p:sp>
      <p:sp>
        <p:nvSpPr>
          <p:cNvPr id="97" name="TextBox 96">
            <a:extLst>
              <a:ext uri="{FF2B5EF4-FFF2-40B4-BE49-F238E27FC236}">
                <a16:creationId xmlns:a16="http://schemas.microsoft.com/office/drawing/2014/main" id="{B601B069-8FD7-254E-99C0-F9346E9D7DB8}"/>
              </a:ext>
            </a:extLst>
          </p:cNvPr>
          <p:cNvSpPr txBox="1"/>
          <p:nvPr/>
        </p:nvSpPr>
        <p:spPr>
          <a:xfrm>
            <a:off x="6615730" y="5532591"/>
            <a:ext cx="851772" cy="369332"/>
          </a:xfrm>
          <a:prstGeom prst="rect">
            <a:avLst/>
          </a:prstGeom>
          <a:noFill/>
        </p:spPr>
        <p:txBody>
          <a:bodyPr wrap="none" rtlCol="0">
            <a:spAutoFit/>
          </a:bodyPr>
          <a:lstStyle/>
          <a:p>
            <a:r>
              <a:rPr lang="en-US" dirty="0"/>
              <a:t>22:7-13</a:t>
            </a:r>
          </a:p>
        </p:txBody>
      </p:sp>
      <p:sp>
        <p:nvSpPr>
          <p:cNvPr id="98" name="TextBox 97">
            <a:extLst>
              <a:ext uri="{FF2B5EF4-FFF2-40B4-BE49-F238E27FC236}">
                <a16:creationId xmlns:a16="http://schemas.microsoft.com/office/drawing/2014/main" id="{ED41D779-E0C3-AF4C-AA20-E5BCEE1DB3F7}"/>
              </a:ext>
            </a:extLst>
          </p:cNvPr>
          <p:cNvSpPr txBox="1"/>
          <p:nvPr/>
        </p:nvSpPr>
        <p:spPr>
          <a:xfrm>
            <a:off x="7695641" y="5523678"/>
            <a:ext cx="1281889" cy="369332"/>
          </a:xfrm>
          <a:prstGeom prst="rect">
            <a:avLst/>
          </a:prstGeom>
          <a:noFill/>
        </p:spPr>
        <p:txBody>
          <a:bodyPr wrap="none" rtlCol="0">
            <a:spAutoFit/>
          </a:bodyPr>
          <a:lstStyle/>
          <a:p>
            <a:r>
              <a:rPr lang="en-US" dirty="0"/>
              <a:t>22;14-23:56</a:t>
            </a:r>
          </a:p>
        </p:txBody>
      </p:sp>
      <p:sp>
        <p:nvSpPr>
          <p:cNvPr id="99" name="TextBox 98">
            <a:extLst>
              <a:ext uri="{FF2B5EF4-FFF2-40B4-BE49-F238E27FC236}">
                <a16:creationId xmlns:a16="http://schemas.microsoft.com/office/drawing/2014/main" id="{712E2094-2FD9-EA42-9661-1A31355A7676}"/>
              </a:ext>
            </a:extLst>
          </p:cNvPr>
          <p:cNvSpPr txBox="1"/>
          <p:nvPr/>
        </p:nvSpPr>
        <p:spPr>
          <a:xfrm>
            <a:off x="1380191" y="6161397"/>
            <a:ext cx="994183" cy="369332"/>
          </a:xfrm>
          <a:prstGeom prst="rect">
            <a:avLst/>
          </a:prstGeom>
          <a:noFill/>
        </p:spPr>
        <p:txBody>
          <a:bodyPr wrap="none" rtlCol="0">
            <a:spAutoFit/>
          </a:bodyPr>
          <a:lstStyle/>
          <a:p>
            <a:r>
              <a:rPr lang="en-US" dirty="0"/>
              <a:t>12:12-19</a:t>
            </a:r>
          </a:p>
        </p:txBody>
      </p:sp>
      <p:sp>
        <p:nvSpPr>
          <p:cNvPr id="100" name="TextBox 99">
            <a:extLst>
              <a:ext uri="{FF2B5EF4-FFF2-40B4-BE49-F238E27FC236}">
                <a16:creationId xmlns:a16="http://schemas.microsoft.com/office/drawing/2014/main" id="{7546DD5D-43AA-114A-8F5B-BFEBCA8B4637}"/>
              </a:ext>
            </a:extLst>
          </p:cNvPr>
          <p:cNvSpPr txBox="1"/>
          <p:nvPr/>
        </p:nvSpPr>
        <p:spPr>
          <a:xfrm>
            <a:off x="2665215" y="6130405"/>
            <a:ext cx="1002839" cy="369332"/>
          </a:xfrm>
          <a:prstGeom prst="rect">
            <a:avLst/>
          </a:prstGeom>
          <a:noFill/>
        </p:spPr>
        <p:txBody>
          <a:bodyPr wrap="none" rtlCol="0">
            <a:spAutoFit/>
          </a:bodyPr>
          <a:lstStyle/>
          <a:p>
            <a:r>
              <a:rPr lang="en-US" dirty="0"/>
              <a:t>12:20-50</a:t>
            </a:r>
          </a:p>
        </p:txBody>
      </p:sp>
      <p:sp>
        <p:nvSpPr>
          <p:cNvPr id="101" name="TextBox 100">
            <a:extLst>
              <a:ext uri="{FF2B5EF4-FFF2-40B4-BE49-F238E27FC236}">
                <a16:creationId xmlns:a16="http://schemas.microsoft.com/office/drawing/2014/main" id="{9B957827-DD79-6C40-872F-FFB772C589C6}"/>
              </a:ext>
            </a:extLst>
          </p:cNvPr>
          <p:cNvSpPr txBox="1"/>
          <p:nvPr/>
        </p:nvSpPr>
        <p:spPr>
          <a:xfrm>
            <a:off x="7721836" y="6114325"/>
            <a:ext cx="1153649" cy="369332"/>
          </a:xfrm>
          <a:prstGeom prst="rect">
            <a:avLst/>
          </a:prstGeom>
          <a:noFill/>
        </p:spPr>
        <p:txBody>
          <a:bodyPr wrap="none" rtlCol="0">
            <a:spAutoFit/>
          </a:bodyPr>
          <a:lstStyle/>
          <a:p>
            <a:r>
              <a:rPr lang="en-US" dirty="0"/>
              <a:t>13:1-19:42</a:t>
            </a:r>
          </a:p>
        </p:txBody>
      </p:sp>
      <p:sp>
        <p:nvSpPr>
          <p:cNvPr id="17" name="TextBox 16">
            <a:extLst>
              <a:ext uri="{FF2B5EF4-FFF2-40B4-BE49-F238E27FC236}">
                <a16:creationId xmlns:a16="http://schemas.microsoft.com/office/drawing/2014/main" id="{770BF24F-273D-9A42-B975-37E380AB9693}"/>
              </a:ext>
            </a:extLst>
          </p:cNvPr>
          <p:cNvSpPr txBox="1"/>
          <p:nvPr/>
        </p:nvSpPr>
        <p:spPr>
          <a:xfrm>
            <a:off x="9666514" y="6204857"/>
            <a:ext cx="184731" cy="369332"/>
          </a:xfrm>
          <a:prstGeom prst="rect">
            <a:avLst/>
          </a:prstGeom>
          <a:noFill/>
        </p:spPr>
        <p:txBody>
          <a:bodyPr wrap="none" rtlCol="0">
            <a:spAutoFit/>
          </a:bodyPr>
          <a:lstStyle/>
          <a:p>
            <a:endParaRPr lang="en-US" dirty="0"/>
          </a:p>
        </p:txBody>
      </p:sp>
      <p:sp>
        <p:nvSpPr>
          <p:cNvPr id="32" name="TextBox 31">
            <a:extLst>
              <a:ext uri="{FF2B5EF4-FFF2-40B4-BE49-F238E27FC236}">
                <a16:creationId xmlns:a16="http://schemas.microsoft.com/office/drawing/2014/main" id="{9FA8D2C7-F1AA-3648-A8DE-7E451177715A}"/>
              </a:ext>
            </a:extLst>
          </p:cNvPr>
          <p:cNvSpPr txBox="1"/>
          <p:nvPr/>
        </p:nvSpPr>
        <p:spPr>
          <a:xfrm>
            <a:off x="9307286" y="1845129"/>
            <a:ext cx="184731" cy="369332"/>
          </a:xfrm>
          <a:prstGeom prst="rect">
            <a:avLst/>
          </a:prstGeom>
          <a:noFill/>
        </p:spPr>
        <p:txBody>
          <a:bodyPr wrap="none" rtlCol="0">
            <a:spAutoFit/>
          </a:bodyPr>
          <a:lstStyle/>
          <a:p>
            <a:endParaRPr lang="en-US" dirty="0"/>
          </a:p>
        </p:txBody>
      </p:sp>
      <p:sp>
        <p:nvSpPr>
          <p:cNvPr id="33" name="TextBox 32">
            <a:extLst>
              <a:ext uri="{FF2B5EF4-FFF2-40B4-BE49-F238E27FC236}">
                <a16:creationId xmlns:a16="http://schemas.microsoft.com/office/drawing/2014/main" id="{354A258B-B748-3342-B5A0-7E319AE27086}"/>
              </a:ext>
            </a:extLst>
          </p:cNvPr>
          <p:cNvSpPr txBox="1"/>
          <p:nvPr/>
        </p:nvSpPr>
        <p:spPr>
          <a:xfrm>
            <a:off x="6335295" y="297169"/>
            <a:ext cx="2273764" cy="584775"/>
          </a:xfrm>
          <a:prstGeom prst="rect">
            <a:avLst/>
          </a:prstGeom>
          <a:noFill/>
        </p:spPr>
        <p:txBody>
          <a:bodyPr wrap="none" rtlCol="0">
            <a:spAutoFit/>
          </a:bodyPr>
          <a:lstStyle/>
          <a:p>
            <a:pPr algn="ctr"/>
            <a:r>
              <a:rPr lang="en-US" dirty="0"/>
              <a:t>*</a:t>
            </a:r>
            <a:r>
              <a:rPr lang="en-US" sz="1400" dirty="0"/>
              <a:t>From Harkrider, Matthew, </a:t>
            </a:r>
          </a:p>
          <a:p>
            <a:pPr algn="ctr"/>
            <a:r>
              <a:rPr lang="en-US" sz="1400" dirty="0"/>
              <a:t>Book 2, </a:t>
            </a:r>
            <a:r>
              <a:rPr lang="en-US" sz="1400" i="1" dirty="0"/>
              <a:t>page 126</a:t>
            </a:r>
          </a:p>
        </p:txBody>
      </p:sp>
    </p:spTree>
    <p:extLst>
      <p:ext uri="{BB962C8B-B14F-4D97-AF65-F5344CB8AC3E}">
        <p14:creationId xmlns:p14="http://schemas.microsoft.com/office/powerpoint/2010/main" val="1824513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nvPr>
        </p:nvGraphicFramePr>
        <p:xfrm>
          <a:off x="0" y="0"/>
          <a:ext cx="9212267" cy="7065091"/>
        </p:xfrm>
        <a:graphic>
          <a:graphicData uri="http://schemas.openxmlformats.org/drawingml/2006/table">
            <a:tbl>
              <a:tblPr firstRow="1" bandRow="1">
                <a:tableStyleId>{073A0DAA-6AF3-43AB-8588-CEC1D06C72B9}</a:tableStyleId>
              </a:tblPr>
              <a:tblGrid>
                <a:gridCol w="2057400">
                  <a:extLst>
                    <a:ext uri="{9D8B030D-6E8A-4147-A177-3AD203B41FA5}">
                      <a16:colId xmlns:a16="http://schemas.microsoft.com/office/drawing/2014/main" val="20000"/>
                    </a:ext>
                  </a:extLst>
                </a:gridCol>
                <a:gridCol w="3106569">
                  <a:extLst>
                    <a:ext uri="{9D8B030D-6E8A-4147-A177-3AD203B41FA5}">
                      <a16:colId xmlns:a16="http://schemas.microsoft.com/office/drawing/2014/main" val="20001"/>
                    </a:ext>
                  </a:extLst>
                </a:gridCol>
                <a:gridCol w="2343923">
                  <a:extLst>
                    <a:ext uri="{9D8B030D-6E8A-4147-A177-3AD203B41FA5}">
                      <a16:colId xmlns:a16="http://schemas.microsoft.com/office/drawing/2014/main" val="20002"/>
                    </a:ext>
                  </a:extLst>
                </a:gridCol>
                <a:gridCol w="637574">
                  <a:extLst>
                    <a:ext uri="{9D8B030D-6E8A-4147-A177-3AD203B41FA5}">
                      <a16:colId xmlns:a16="http://schemas.microsoft.com/office/drawing/2014/main" val="20003"/>
                    </a:ext>
                  </a:extLst>
                </a:gridCol>
                <a:gridCol w="1066801">
                  <a:extLst>
                    <a:ext uri="{9D8B030D-6E8A-4147-A177-3AD203B41FA5}">
                      <a16:colId xmlns:a16="http://schemas.microsoft.com/office/drawing/2014/main" val="20004"/>
                    </a:ext>
                  </a:extLst>
                </a:gridCol>
              </a:tblGrid>
              <a:tr h="613493">
                <a:tc>
                  <a:txBody>
                    <a:bodyPr/>
                    <a:lstStyle/>
                    <a:p>
                      <a:pPr algn="ctr"/>
                      <a:r>
                        <a:rPr lang="en-US" sz="1400" dirty="0"/>
                        <a:t>Period</a:t>
                      </a:r>
                      <a:endParaRPr lang="en-US" sz="1400" dirty="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dirty="0"/>
                        <a:t>History Covered</a:t>
                      </a:r>
                    </a:p>
                  </a:txBody>
                  <a:tcPr marL="68580" marR="68580" marT="34290" marB="34290"/>
                </a:tc>
                <a:tc>
                  <a:txBody>
                    <a:bodyPr/>
                    <a:lstStyle/>
                    <a:p>
                      <a:pPr algn="ctr"/>
                      <a:r>
                        <a:rPr lang="en-US" sz="1400" dirty="0"/>
                        <a:t>Scriptures</a:t>
                      </a:r>
                    </a:p>
                  </a:txBody>
                  <a:tcPr marL="68580" marR="68580" marT="34290" marB="34290"/>
                </a:tc>
                <a:tc>
                  <a:txBody>
                    <a:bodyPr/>
                    <a:lstStyle/>
                    <a:p>
                      <a:pPr algn="ctr"/>
                      <a:r>
                        <a:rPr lang="en-US" sz="1400" dirty="0"/>
                        <a:t>Years</a:t>
                      </a:r>
                    </a:p>
                  </a:txBody>
                  <a:tcPr marL="68580" marR="68580" marT="34290" marB="34290"/>
                </a:tc>
                <a:tc>
                  <a:txBody>
                    <a:bodyPr/>
                    <a:lstStyle/>
                    <a:p>
                      <a:pPr algn="ctr"/>
                      <a:r>
                        <a:rPr lang="en-US" sz="1400" dirty="0"/>
                        <a:t>Principal </a:t>
                      </a:r>
                    </a:p>
                  </a:txBody>
                  <a:tcPr marL="68580" marR="68580" marT="34290" marB="34290"/>
                </a:tc>
                <a:extLst>
                  <a:ext uri="{0D108BD9-81ED-4DB2-BD59-A6C34878D82A}">
                    <a16:rowId xmlns:a16="http://schemas.microsoft.com/office/drawing/2014/main" val="10000"/>
                  </a:ext>
                </a:extLst>
              </a:tr>
              <a:tr h="363673">
                <a:tc>
                  <a:txBody>
                    <a:bodyPr/>
                    <a:lstStyle/>
                    <a:p>
                      <a:r>
                        <a:rPr lang="en-US" sz="1300" b="1" dirty="0"/>
                        <a:t>Antediluvian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Creation to</a:t>
                      </a:r>
                      <a:r>
                        <a:rPr lang="en-US" sz="1300" b="1" baseline="0" dirty="0"/>
                        <a:t> the Flood</a:t>
                      </a:r>
                      <a:endParaRPr lang="en-US" sz="1300" b="1" dirty="0"/>
                    </a:p>
                  </a:txBody>
                  <a:tcPr marL="68580" marR="68580" marT="34290" marB="34290">
                    <a:solidFill>
                      <a:schemeClr val="tx2">
                        <a:lumMod val="20000"/>
                        <a:lumOff val="80000"/>
                      </a:schemeClr>
                    </a:solidFill>
                  </a:tcPr>
                </a:tc>
                <a:tc>
                  <a:txBody>
                    <a:bodyPr/>
                    <a:lstStyle/>
                    <a:p>
                      <a:r>
                        <a:rPr lang="en-US" sz="1300" b="1" dirty="0"/>
                        <a:t>Gen. 1-7</a:t>
                      </a:r>
                    </a:p>
                  </a:txBody>
                  <a:tcPr marL="68580" marR="68580" marT="34290" marB="34290">
                    <a:solidFill>
                      <a:schemeClr val="tx2">
                        <a:lumMod val="20000"/>
                        <a:lumOff val="80000"/>
                      </a:schemeClr>
                    </a:solidFill>
                  </a:tcPr>
                </a:tc>
                <a:tc>
                  <a:txBody>
                    <a:bodyPr/>
                    <a:lstStyle/>
                    <a:p>
                      <a:pPr algn="ctr"/>
                      <a:r>
                        <a:rPr lang="en-US" sz="1300" b="1" dirty="0"/>
                        <a:t>1656</a:t>
                      </a:r>
                    </a:p>
                  </a:txBody>
                  <a:tcPr marL="68580" marR="68580" marT="34290" marB="34290">
                    <a:solidFill>
                      <a:schemeClr val="tx2">
                        <a:lumMod val="20000"/>
                        <a:lumOff val="80000"/>
                      </a:schemeClr>
                    </a:solidFill>
                  </a:tcPr>
                </a:tc>
                <a:tc>
                  <a:txBody>
                    <a:bodyPr/>
                    <a:lstStyle/>
                    <a:p>
                      <a:r>
                        <a:rPr lang="en-US" sz="1300" b="1" dirty="0"/>
                        <a:t>Adam</a:t>
                      </a:r>
                    </a:p>
                  </a:txBody>
                  <a:tcPr marL="68580" marR="68580" marT="34290" marB="34290">
                    <a:solidFill>
                      <a:schemeClr val="tx2">
                        <a:lumMod val="20000"/>
                        <a:lumOff val="80000"/>
                      </a:schemeClr>
                    </a:solidFill>
                  </a:tcPr>
                </a:tc>
                <a:extLst>
                  <a:ext uri="{0D108BD9-81ED-4DB2-BD59-A6C34878D82A}">
                    <a16:rowId xmlns:a16="http://schemas.microsoft.com/office/drawing/2014/main" val="10001"/>
                  </a:ext>
                </a:extLst>
              </a:tr>
              <a:tr h="363673">
                <a:tc>
                  <a:txBody>
                    <a:bodyPr/>
                    <a:lstStyle/>
                    <a:p>
                      <a:r>
                        <a:rPr lang="en-US" sz="1300" b="1" dirty="0"/>
                        <a:t>Postdiluvian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 the flood</a:t>
                      </a:r>
                      <a:r>
                        <a:rPr lang="en-US" sz="1300" b="1" baseline="0" dirty="0"/>
                        <a:t> to call of Abraham</a:t>
                      </a:r>
                      <a:endParaRPr lang="en-US" sz="1300" b="1" dirty="0"/>
                    </a:p>
                  </a:txBody>
                  <a:tcPr marL="68580" marR="68580" marT="34290" marB="34290">
                    <a:solidFill>
                      <a:schemeClr val="tx2">
                        <a:lumMod val="20000"/>
                        <a:lumOff val="80000"/>
                      </a:schemeClr>
                    </a:solidFill>
                  </a:tcPr>
                </a:tc>
                <a:tc>
                  <a:txBody>
                    <a:bodyPr/>
                    <a:lstStyle/>
                    <a:p>
                      <a:r>
                        <a:rPr lang="en-US" sz="1300" b="1" dirty="0"/>
                        <a:t>Gen. 8-!1</a:t>
                      </a:r>
                    </a:p>
                  </a:txBody>
                  <a:tcPr marL="68580" marR="68580" marT="34290" marB="34290">
                    <a:solidFill>
                      <a:schemeClr val="tx2">
                        <a:lumMod val="20000"/>
                        <a:lumOff val="80000"/>
                      </a:schemeClr>
                    </a:solidFill>
                  </a:tcPr>
                </a:tc>
                <a:tc>
                  <a:txBody>
                    <a:bodyPr/>
                    <a:lstStyle/>
                    <a:p>
                      <a:pPr algn="ctr"/>
                      <a:r>
                        <a:rPr lang="en-US" sz="1300" b="1" dirty="0"/>
                        <a:t>427</a:t>
                      </a:r>
                    </a:p>
                  </a:txBody>
                  <a:tcPr marL="68580" marR="68580" marT="34290" marB="34290">
                    <a:solidFill>
                      <a:schemeClr val="tx2">
                        <a:lumMod val="20000"/>
                        <a:lumOff val="80000"/>
                      </a:schemeClr>
                    </a:solidFill>
                  </a:tcPr>
                </a:tc>
                <a:tc>
                  <a:txBody>
                    <a:bodyPr/>
                    <a:lstStyle/>
                    <a:p>
                      <a:r>
                        <a:rPr lang="en-US" sz="1300" b="1" dirty="0"/>
                        <a:t>Noah</a:t>
                      </a:r>
                    </a:p>
                  </a:txBody>
                  <a:tcPr marL="68580" marR="68580" marT="34290" marB="34290">
                    <a:solidFill>
                      <a:schemeClr val="tx2">
                        <a:lumMod val="20000"/>
                        <a:lumOff val="80000"/>
                      </a:schemeClr>
                    </a:solidFill>
                  </a:tcPr>
                </a:tc>
                <a:extLst>
                  <a:ext uri="{0D108BD9-81ED-4DB2-BD59-A6C34878D82A}">
                    <a16:rowId xmlns:a16="http://schemas.microsoft.com/office/drawing/2014/main" val="10002"/>
                  </a:ext>
                </a:extLst>
              </a:tr>
              <a:tr h="498817">
                <a:tc>
                  <a:txBody>
                    <a:bodyPr/>
                    <a:lstStyle/>
                    <a:p>
                      <a:r>
                        <a:rPr lang="en-US" sz="1300" b="1" dirty="0"/>
                        <a:t>Patriarchal</a:t>
                      </a:r>
                      <a:r>
                        <a:rPr lang="en-US" sz="1300" b="1" baseline="0" dirty="0"/>
                        <a:t> </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 the call of</a:t>
                      </a:r>
                      <a:r>
                        <a:rPr lang="en-US" sz="1300" b="1" baseline="0" dirty="0"/>
                        <a:t> Abraham to Egyptian Bondage </a:t>
                      </a:r>
                      <a:endParaRPr lang="en-US" sz="1300" b="1" dirty="0"/>
                    </a:p>
                  </a:txBody>
                  <a:tcPr marL="68580" marR="68580" marT="34290" marB="34290">
                    <a:solidFill>
                      <a:schemeClr val="tx2">
                        <a:lumMod val="20000"/>
                        <a:lumOff val="80000"/>
                      </a:schemeClr>
                    </a:solidFill>
                  </a:tcPr>
                </a:tc>
                <a:tc>
                  <a:txBody>
                    <a:bodyPr/>
                    <a:lstStyle/>
                    <a:p>
                      <a:r>
                        <a:rPr lang="en-US" sz="1300" b="1" dirty="0"/>
                        <a:t>Gen. 12-45</a:t>
                      </a:r>
                    </a:p>
                  </a:txBody>
                  <a:tcPr marL="68580" marR="68580" marT="34290" marB="34290">
                    <a:solidFill>
                      <a:schemeClr val="tx2">
                        <a:lumMod val="20000"/>
                        <a:lumOff val="80000"/>
                      </a:schemeClr>
                    </a:solidFill>
                  </a:tcPr>
                </a:tc>
                <a:tc>
                  <a:txBody>
                    <a:bodyPr/>
                    <a:lstStyle/>
                    <a:p>
                      <a:pPr algn="ctr"/>
                      <a:r>
                        <a:rPr lang="en-US" sz="1300" b="1" dirty="0"/>
                        <a:t>215</a:t>
                      </a:r>
                    </a:p>
                  </a:txBody>
                  <a:tcPr marL="68580" marR="68580" marT="34290" marB="34290">
                    <a:solidFill>
                      <a:schemeClr val="tx2">
                        <a:lumMod val="20000"/>
                        <a:lumOff val="80000"/>
                      </a:schemeClr>
                    </a:solidFill>
                  </a:tcPr>
                </a:tc>
                <a:tc>
                  <a:txBody>
                    <a:bodyPr/>
                    <a:lstStyle/>
                    <a:p>
                      <a:r>
                        <a:rPr lang="en-US" sz="1300" b="1" dirty="0"/>
                        <a:t>Abraham</a:t>
                      </a:r>
                    </a:p>
                  </a:txBody>
                  <a:tcPr marL="68580" marR="68580" marT="34290" marB="34290">
                    <a:solidFill>
                      <a:schemeClr val="tx2">
                        <a:lumMod val="20000"/>
                        <a:lumOff val="80000"/>
                      </a:schemeClr>
                    </a:solidFill>
                  </a:tcPr>
                </a:tc>
                <a:extLst>
                  <a:ext uri="{0D108BD9-81ED-4DB2-BD59-A6C34878D82A}">
                    <a16:rowId xmlns:a16="http://schemas.microsoft.com/office/drawing/2014/main" val="10003"/>
                  </a:ext>
                </a:extLst>
              </a:tr>
              <a:tr h="363673">
                <a:tc>
                  <a:txBody>
                    <a:bodyPr/>
                    <a:lstStyle/>
                    <a:p>
                      <a:r>
                        <a:rPr lang="en-US" sz="1300" b="1" dirty="0"/>
                        <a:t>Egyptian Bondage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a:t>
                      </a:r>
                      <a:r>
                        <a:rPr lang="en-US" sz="1300" b="1" baseline="0" dirty="0"/>
                        <a:t> Egyptian Bondage to the Exodus</a:t>
                      </a:r>
                      <a:endParaRPr lang="en-US" sz="1300" b="1" dirty="0"/>
                    </a:p>
                  </a:txBody>
                  <a:tcPr marL="68580" marR="68580" marT="34290" marB="34290">
                    <a:solidFill>
                      <a:schemeClr val="tx2">
                        <a:lumMod val="20000"/>
                        <a:lumOff val="80000"/>
                      </a:schemeClr>
                    </a:solidFill>
                  </a:tcPr>
                </a:tc>
                <a:tc>
                  <a:txBody>
                    <a:bodyPr/>
                    <a:lstStyle/>
                    <a:p>
                      <a:r>
                        <a:rPr lang="en-US" sz="1300" b="1" dirty="0"/>
                        <a:t>Gen.</a:t>
                      </a:r>
                      <a:r>
                        <a:rPr lang="en-US" sz="1300" b="1" baseline="0" dirty="0"/>
                        <a:t> 46-Ex. 11</a:t>
                      </a:r>
                      <a:endParaRPr lang="en-US" sz="1300" b="1" dirty="0"/>
                    </a:p>
                  </a:txBody>
                  <a:tcPr marL="68580" marR="68580" marT="34290" marB="34290">
                    <a:solidFill>
                      <a:schemeClr val="tx2">
                        <a:lumMod val="20000"/>
                        <a:lumOff val="80000"/>
                      </a:schemeClr>
                    </a:solidFill>
                  </a:tcPr>
                </a:tc>
                <a:tc>
                  <a:txBody>
                    <a:bodyPr/>
                    <a:lstStyle/>
                    <a:p>
                      <a:pPr algn="ctr"/>
                      <a:r>
                        <a:rPr lang="en-US" sz="1300" b="1" dirty="0"/>
                        <a:t>215</a:t>
                      </a:r>
                    </a:p>
                  </a:txBody>
                  <a:tcPr marL="68580" marR="68580" marT="34290" marB="34290">
                    <a:solidFill>
                      <a:schemeClr val="tx2">
                        <a:lumMod val="20000"/>
                        <a:lumOff val="80000"/>
                      </a:schemeClr>
                    </a:solidFill>
                  </a:tcPr>
                </a:tc>
                <a:tc>
                  <a:txBody>
                    <a:bodyPr/>
                    <a:lstStyle/>
                    <a:p>
                      <a:r>
                        <a:rPr lang="en-US" sz="1300" b="1" dirty="0"/>
                        <a:t>Joseph</a:t>
                      </a:r>
                    </a:p>
                  </a:txBody>
                  <a:tcPr marL="68580" marR="68580" marT="34290" marB="34290">
                    <a:solidFill>
                      <a:schemeClr val="tx2">
                        <a:lumMod val="20000"/>
                        <a:lumOff val="80000"/>
                      </a:schemeClr>
                    </a:solidFill>
                  </a:tcPr>
                </a:tc>
                <a:extLst>
                  <a:ext uri="{0D108BD9-81ED-4DB2-BD59-A6C34878D82A}">
                    <a16:rowId xmlns:a16="http://schemas.microsoft.com/office/drawing/2014/main" val="10004"/>
                  </a:ext>
                </a:extLst>
              </a:tr>
              <a:tr h="531526">
                <a:tc>
                  <a:txBody>
                    <a:bodyPr/>
                    <a:lstStyle/>
                    <a:p>
                      <a:r>
                        <a:rPr lang="en-US" sz="1400" b="1" dirty="0"/>
                        <a:t>Wilderness Wanderings</a:t>
                      </a:r>
                      <a:endParaRPr lang="en-US" sz="14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400" b="1" dirty="0"/>
                        <a:t>From Exodus to crossing of the Jordan</a:t>
                      </a:r>
                    </a:p>
                  </a:txBody>
                  <a:tcPr marL="68580" marR="68580" marT="34290" marB="34290">
                    <a:solidFill>
                      <a:schemeClr val="tx2">
                        <a:lumMod val="20000"/>
                        <a:lumOff val="80000"/>
                      </a:schemeClr>
                    </a:solidFill>
                  </a:tcPr>
                </a:tc>
                <a:tc>
                  <a:txBody>
                    <a:bodyPr/>
                    <a:lstStyle/>
                    <a:p>
                      <a:r>
                        <a:rPr lang="en-US" sz="1400" b="1" dirty="0"/>
                        <a:t>Ex.</a:t>
                      </a:r>
                      <a:r>
                        <a:rPr lang="en-US" sz="1400" b="1" baseline="0" dirty="0"/>
                        <a:t> 12-Deut. 34</a:t>
                      </a:r>
                      <a:endParaRPr lang="en-US" sz="1400" b="1" dirty="0"/>
                    </a:p>
                  </a:txBody>
                  <a:tcPr marL="68580" marR="68580" marT="34290" marB="34290">
                    <a:solidFill>
                      <a:schemeClr val="tx2">
                        <a:lumMod val="20000"/>
                        <a:lumOff val="80000"/>
                      </a:schemeClr>
                    </a:solidFill>
                  </a:tcPr>
                </a:tc>
                <a:tc>
                  <a:txBody>
                    <a:bodyPr/>
                    <a:lstStyle/>
                    <a:p>
                      <a:pPr algn="ctr"/>
                      <a:r>
                        <a:rPr lang="en-US" sz="1400" b="1" dirty="0"/>
                        <a:t>40</a:t>
                      </a:r>
                    </a:p>
                  </a:txBody>
                  <a:tcPr marL="68580" marR="68580" marT="34290" marB="34290">
                    <a:solidFill>
                      <a:schemeClr val="tx2">
                        <a:lumMod val="20000"/>
                        <a:lumOff val="80000"/>
                      </a:schemeClr>
                    </a:solidFill>
                  </a:tcPr>
                </a:tc>
                <a:tc>
                  <a:txBody>
                    <a:bodyPr/>
                    <a:lstStyle/>
                    <a:p>
                      <a:r>
                        <a:rPr lang="en-US" sz="1400" b="1" dirty="0"/>
                        <a:t>Moses</a:t>
                      </a:r>
                    </a:p>
                  </a:txBody>
                  <a:tcPr marL="68580" marR="68580" marT="34290" marB="34290">
                    <a:solidFill>
                      <a:schemeClr val="tx2">
                        <a:lumMod val="20000"/>
                        <a:lumOff val="80000"/>
                      </a:schemeClr>
                    </a:solidFill>
                  </a:tcPr>
                </a:tc>
                <a:extLst>
                  <a:ext uri="{0D108BD9-81ED-4DB2-BD59-A6C34878D82A}">
                    <a16:rowId xmlns:a16="http://schemas.microsoft.com/office/drawing/2014/main" val="10005"/>
                  </a:ext>
                </a:extLst>
              </a:tr>
              <a:tr h="363673">
                <a:tc>
                  <a:txBody>
                    <a:bodyPr/>
                    <a:lstStyle/>
                    <a:p>
                      <a:r>
                        <a:rPr lang="en-US" sz="1300" b="1" dirty="0"/>
                        <a:t>Conquest of Canaan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 crossing of Jordan</a:t>
                      </a:r>
                      <a:r>
                        <a:rPr lang="en-US" sz="1300" b="1" baseline="0" dirty="0"/>
                        <a:t> to Joshua’s death</a:t>
                      </a:r>
                      <a:endParaRPr lang="en-US" sz="1300" b="1" dirty="0"/>
                    </a:p>
                  </a:txBody>
                  <a:tcPr marL="68580" marR="68580" marT="34290" marB="34290">
                    <a:solidFill>
                      <a:schemeClr val="tx2">
                        <a:lumMod val="20000"/>
                        <a:lumOff val="80000"/>
                      </a:schemeClr>
                    </a:solidFill>
                  </a:tcPr>
                </a:tc>
                <a:tc>
                  <a:txBody>
                    <a:bodyPr/>
                    <a:lstStyle/>
                    <a:p>
                      <a:r>
                        <a:rPr lang="en-US" sz="1300" b="1" dirty="0"/>
                        <a:t>Josh. 1-24</a:t>
                      </a:r>
                    </a:p>
                  </a:txBody>
                  <a:tcPr marL="68580" marR="68580" marT="34290" marB="34290">
                    <a:solidFill>
                      <a:schemeClr val="tx2">
                        <a:lumMod val="20000"/>
                        <a:lumOff val="80000"/>
                      </a:schemeClr>
                    </a:solidFill>
                  </a:tcPr>
                </a:tc>
                <a:tc>
                  <a:txBody>
                    <a:bodyPr/>
                    <a:lstStyle/>
                    <a:p>
                      <a:pPr algn="ctr"/>
                      <a:r>
                        <a:rPr lang="en-US" sz="1300" b="1" dirty="0"/>
                        <a:t>51</a:t>
                      </a:r>
                    </a:p>
                  </a:txBody>
                  <a:tcPr marL="68580" marR="68580" marT="34290" marB="34290">
                    <a:solidFill>
                      <a:schemeClr val="tx2">
                        <a:lumMod val="20000"/>
                        <a:lumOff val="80000"/>
                      </a:schemeClr>
                    </a:solidFill>
                  </a:tcPr>
                </a:tc>
                <a:tc>
                  <a:txBody>
                    <a:bodyPr/>
                    <a:lstStyle/>
                    <a:p>
                      <a:r>
                        <a:rPr lang="en-US" sz="1300" b="1" dirty="0"/>
                        <a:t>Joshua</a:t>
                      </a:r>
                    </a:p>
                  </a:txBody>
                  <a:tcPr marL="68580" marR="68580" marT="34290" marB="34290">
                    <a:solidFill>
                      <a:schemeClr val="tx2">
                        <a:lumMod val="20000"/>
                        <a:lumOff val="80000"/>
                      </a:schemeClr>
                    </a:solidFill>
                  </a:tcPr>
                </a:tc>
                <a:extLst>
                  <a:ext uri="{0D108BD9-81ED-4DB2-BD59-A6C34878D82A}">
                    <a16:rowId xmlns:a16="http://schemas.microsoft.com/office/drawing/2014/main" val="10006"/>
                  </a:ext>
                </a:extLst>
              </a:tr>
              <a:tr h="363673">
                <a:tc>
                  <a:txBody>
                    <a:bodyPr/>
                    <a:lstStyle/>
                    <a:p>
                      <a:r>
                        <a:rPr lang="en-US" sz="1300" b="1" dirty="0"/>
                        <a:t>Judges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 Joshua to King Saul</a:t>
                      </a:r>
                    </a:p>
                  </a:txBody>
                  <a:tcPr marL="68580" marR="68580" marT="34290" marB="34290">
                    <a:solidFill>
                      <a:schemeClr val="tx2">
                        <a:lumMod val="20000"/>
                        <a:lumOff val="80000"/>
                      </a:schemeClr>
                    </a:solidFill>
                  </a:tcPr>
                </a:tc>
                <a:tc>
                  <a:txBody>
                    <a:bodyPr/>
                    <a:lstStyle/>
                    <a:p>
                      <a:r>
                        <a:rPr lang="en-US" sz="1300" b="1" dirty="0"/>
                        <a:t>Ju,</a:t>
                      </a:r>
                      <a:r>
                        <a:rPr lang="en-US" sz="1300" b="1" baseline="0" dirty="0"/>
                        <a:t> Ruth, 1 Sa. 1-9</a:t>
                      </a:r>
                      <a:endParaRPr lang="en-US" sz="1300" b="1" dirty="0"/>
                    </a:p>
                  </a:txBody>
                  <a:tcPr marL="68580" marR="68580" marT="34290" marB="34290">
                    <a:solidFill>
                      <a:schemeClr val="tx2">
                        <a:lumMod val="20000"/>
                        <a:lumOff val="80000"/>
                      </a:schemeClr>
                    </a:solidFill>
                  </a:tcPr>
                </a:tc>
                <a:tc>
                  <a:txBody>
                    <a:bodyPr/>
                    <a:lstStyle/>
                    <a:p>
                      <a:pPr algn="ctr"/>
                      <a:r>
                        <a:rPr lang="en-US" sz="1300" b="1" dirty="0"/>
                        <a:t>305</a:t>
                      </a:r>
                    </a:p>
                  </a:txBody>
                  <a:tcPr marL="68580" marR="68580" marT="34290" marB="34290">
                    <a:solidFill>
                      <a:schemeClr val="tx2">
                        <a:lumMod val="20000"/>
                        <a:lumOff val="80000"/>
                      </a:schemeClr>
                    </a:solidFill>
                  </a:tcPr>
                </a:tc>
                <a:tc>
                  <a:txBody>
                    <a:bodyPr/>
                    <a:lstStyle/>
                    <a:p>
                      <a:r>
                        <a:rPr lang="en-US" sz="1300" b="1" dirty="0"/>
                        <a:t>Samuel</a:t>
                      </a:r>
                    </a:p>
                  </a:txBody>
                  <a:tcPr marL="68580" marR="68580" marT="34290" marB="34290">
                    <a:solidFill>
                      <a:schemeClr val="tx2">
                        <a:lumMod val="20000"/>
                        <a:lumOff val="80000"/>
                      </a:schemeClr>
                    </a:solidFill>
                  </a:tcPr>
                </a:tc>
                <a:extLst>
                  <a:ext uri="{0D108BD9-81ED-4DB2-BD59-A6C34878D82A}">
                    <a16:rowId xmlns:a16="http://schemas.microsoft.com/office/drawing/2014/main" val="10007"/>
                  </a:ext>
                </a:extLst>
              </a:tr>
              <a:tr h="576399">
                <a:tc>
                  <a:txBody>
                    <a:bodyPr/>
                    <a:lstStyle/>
                    <a:p>
                      <a:r>
                        <a:rPr lang="en-US" sz="1300" b="1" dirty="0"/>
                        <a:t>The United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a:t>
                      </a:r>
                      <a:r>
                        <a:rPr lang="en-US" sz="1300" b="1" baseline="0" dirty="0"/>
                        <a:t> origin of kingdom to its division</a:t>
                      </a:r>
                      <a:endParaRPr lang="en-US" sz="1300" b="1" dirty="0"/>
                    </a:p>
                  </a:txBody>
                  <a:tcPr marL="68580" marR="68580" marT="34290" marB="34290">
                    <a:solidFill>
                      <a:schemeClr val="tx2">
                        <a:lumMod val="20000"/>
                        <a:lumOff val="80000"/>
                      </a:schemeClr>
                    </a:solidFill>
                  </a:tcPr>
                </a:tc>
                <a:tc>
                  <a:txBody>
                    <a:bodyPr/>
                    <a:lstStyle/>
                    <a:p>
                      <a:r>
                        <a:rPr lang="en-US" sz="1300" b="1" dirty="0"/>
                        <a:t>1 Sa. 9-1 Ki. 11; 1 Chr. 10, 2 Chr. 9</a:t>
                      </a:r>
                    </a:p>
                  </a:txBody>
                  <a:tcPr marL="68580" marR="68580" marT="34290" marB="34290">
                    <a:solidFill>
                      <a:schemeClr val="tx2">
                        <a:lumMod val="20000"/>
                        <a:lumOff val="80000"/>
                      </a:schemeClr>
                    </a:solidFill>
                  </a:tcPr>
                </a:tc>
                <a:tc>
                  <a:txBody>
                    <a:bodyPr/>
                    <a:lstStyle/>
                    <a:p>
                      <a:pPr algn="ctr"/>
                      <a:r>
                        <a:rPr lang="en-US" sz="1300" b="1" dirty="0"/>
                        <a:t>120</a:t>
                      </a:r>
                    </a:p>
                  </a:txBody>
                  <a:tcPr marL="68580" marR="68580" marT="34290" marB="34290">
                    <a:solidFill>
                      <a:schemeClr val="tx2">
                        <a:lumMod val="20000"/>
                        <a:lumOff val="80000"/>
                      </a:schemeClr>
                    </a:solidFill>
                  </a:tcPr>
                </a:tc>
                <a:tc>
                  <a:txBody>
                    <a:bodyPr/>
                    <a:lstStyle/>
                    <a:p>
                      <a:r>
                        <a:rPr lang="en-US" sz="1300" b="1" dirty="0"/>
                        <a:t>David</a:t>
                      </a:r>
                    </a:p>
                  </a:txBody>
                  <a:tcPr marL="68580" marR="68580" marT="34290" marB="34290">
                    <a:solidFill>
                      <a:schemeClr val="tx2">
                        <a:lumMod val="20000"/>
                        <a:lumOff val="80000"/>
                      </a:schemeClr>
                    </a:solidFill>
                  </a:tcPr>
                </a:tc>
                <a:extLst>
                  <a:ext uri="{0D108BD9-81ED-4DB2-BD59-A6C34878D82A}">
                    <a16:rowId xmlns:a16="http://schemas.microsoft.com/office/drawing/2014/main" val="10008"/>
                  </a:ext>
                </a:extLst>
              </a:tr>
              <a:tr h="381000">
                <a:tc>
                  <a:txBody>
                    <a:bodyPr/>
                    <a:lstStyle/>
                    <a:p>
                      <a:r>
                        <a:rPr lang="en-US" sz="1300" b="1" dirty="0"/>
                        <a:t>The Divided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a:t>
                      </a:r>
                      <a:r>
                        <a:rPr lang="en-US" sz="1300" b="1" baseline="0" dirty="0"/>
                        <a:t> the division to the fall of Israel</a:t>
                      </a:r>
                      <a:endParaRPr lang="en-US" sz="1300" b="1" dirty="0"/>
                    </a:p>
                  </a:txBody>
                  <a:tcPr marL="68580" marR="68580" marT="34290" marB="34290">
                    <a:solidFill>
                      <a:schemeClr val="tx2">
                        <a:lumMod val="20000"/>
                        <a:lumOff val="80000"/>
                      </a:schemeClr>
                    </a:solidFill>
                  </a:tcPr>
                </a:tc>
                <a:tc>
                  <a:txBody>
                    <a:bodyPr/>
                    <a:lstStyle/>
                    <a:p>
                      <a:r>
                        <a:rPr lang="en-US" sz="1300" b="1" dirty="0"/>
                        <a:t>1 Ki. 12-2 Ki. 20; 2 Chr. 10-32</a:t>
                      </a:r>
                    </a:p>
                  </a:txBody>
                  <a:tcPr marL="68580" marR="68580" marT="34290" marB="34290">
                    <a:solidFill>
                      <a:schemeClr val="tx2">
                        <a:lumMod val="20000"/>
                        <a:lumOff val="80000"/>
                      </a:schemeClr>
                    </a:solidFill>
                  </a:tcPr>
                </a:tc>
                <a:tc>
                  <a:txBody>
                    <a:bodyPr/>
                    <a:lstStyle/>
                    <a:p>
                      <a:pPr algn="ctr"/>
                      <a:r>
                        <a:rPr lang="en-US" sz="1300" b="1" dirty="0"/>
                        <a:t>253</a:t>
                      </a:r>
                    </a:p>
                  </a:txBody>
                  <a:tcPr marL="68580" marR="68580" marT="34290" marB="34290">
                    <a:solidFill>
                      <a:schemeClr val="tx2">
                        <a:lumMod val="20000"/>
                        <a:lumOff val="80000"/>
                      </a:schemeClr>
                    </a:solidFill>
                  </a:tcPr>
                </a:tc>
                <a:tc>
                  <a:txBody>
                    <a:bodyPr/>
                    <a:lstStyle/>
                    <a:p>
                      <a:r>
                        <a:rPr lang="en-US" sz="1300" b="1" dirty="0"/>
                        <a:t>Elijah</a:t>
                      </a:r>
                    </a:p>
                  </a:txBody>
                  <a:tcPr marL="68580" marR="68580" marT="34290" marB="34290">
                    <a:solidFill>
                      <a:schemeClr val="tx2">
                        <a:lumMod val="20000"/>
                        <a:lumOff val="80000"/>
                      </a:schemeClr>
                    </a:solidFill>
                  </a:tcPr>
                </a:tc>
                <a:extLst>
                  <a:ext uri="{0D108BD9-81ED-4DB2-BD59-A6C34878D82A}">
                    <a16:rowId xmlns:a16="http://schemas.microsoft.com/office/drawing/2014/main" val="10009"/>
                  </a:ext>
                </a:extLst>
              </a:tr>
              <a:tr h="377607">
                <a:tc>
                  <a:txBody>
                    <a:bodyPr/>
                    <a:lstStyle/>
                    <a:p>
                      <a:r>
                        <a:rPr lang="en-US" sz="1300" b="1" dirty="0"/>
                        <a:t>Judah Alone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 fall of Israel</a:t>
                      </a:r>
                      <a:r>
                        <a:rPr lang="en-US" sz="1300" b="1" baseline="0" dirty="0"/>
                        <a:t> to the fall of Judah</a:t>
                      </a:r>
                      <a:endParaRPr lang="en-US" sz="1300" b="1" dirty="0"/>
                    </a:p>
                  </a:txBody>
                  <a:tcPr marL="68580" marR="68580" marT="34290" marB="34290">
                    <a:solidFill>
                      <a:schemeClr val="tx2">
                        <a:lumMod val="20000"/>
                        <a:lumOff val="80000"/>
                      </a:schemeClr>
                    </a:solidFill>
                  </a:tcPr>
                </a:tc>
                <a:tc>
                  <a:txBody>
                    <a:bodyPr/>
                    <a:lstStyle/>
                    <a:p>
                      <a:r>
                        <a:rPr lang="en-US" sz="1300" b="1" dirty="0"/>
                        <a:t>2 Ki. 21-25; 2 Chr. 10-32</a:t>
                      </a:r>
                    </a:p>
                  </a:txBody>
                  <a:tcPr marL="68580" marR="68580" marT="34290" marB="34290">
                    <a:solidFill>
                      <a:schemeClr val="tx2">
                        <a:lumMod val="20000"/>
                        <a:lumOff val="80000"/>
                      </a:schemeClr>
                    </a:solidFill>
                  </a:tcPr>
                </a:tc>
                <a:tc>
                  <a:txBody>
                    <a:bodyPr/>
                    <a:lstStyle/>
                    <a:p>
                      <a:pPr algn="ctr"/>
                      <a:r>
                        <a:rPr lang="en-US" sz="1300" b="1" dirty="0"/>
                        <a:t>125</a:t>
                      </a:r>
                    </a:p>
                  </a:txBody>
                  <a:tcPr marL="68580" marR="68580" marT="34290" marB="34290">
                    <a:solidFill>
                      <a:schemeClr val="tx2">
                        <a:lumMod val="20000"/>
                        <a:lumOff val="80000"/>
                      </a:schemeClr>
                    </a:solidFill>
                  </a:tcPr>
                </a:tc>
                <a:tc>
                  <a:txBody>
                    <a:bodyPr/>
                    <a:lstStyle/>
                    <a:p>
                      <a:r>
                        <a:rPr lang="en-US" sz="1300" b="1" dirty="0"/>
                        <a:t>Josiah</a:t>
                      </a:r>
                    </a:p>
                  </a:txBody>
                  <a:tcPr marL="68580" marR="68580" marT="34290" marB="34290">
                    <a:solidFill>
                      <a:schemeClr val="tx2">
                        <a:lumMod val="20000"/>
                        <a:lumOff val="80000"/>
                      </a:schemeClr>
                    </a:solidFill>
                  </a:tcPr>
                </a:tc>
                <a:extLst>
                  <a:ext uri="{0D108BD9-81ED-4DB2-BD59-A6C34878D82A}">
                    <a16:rowId xmlns:a16="http://schemas.microsoft.com/office/drawing/2014/main" val="10010"/>
                  </a:ext>
                </a:extLst>
              </a:tr>
              <a:tr h="407011">
                <a:tc>
                  <a:txBody>
                    <a:bodyPr/>
                    <a:lstStyle/>
                    <a:p>
                      <a:r>
                        <a:rPr lang="en-US" sz="1300" b="1" dirty="0"/>
                        <a:t>Babylonian Captivity</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 the fall of Judah to</a:t>
                      </a:r>
                      <a:r>
                        <a:rPr lang="en-US" sz="1300" b="1" baseline="0" dirty="0"/>
                        <a:t> the return</a:t>
                      </a:r>
                      <a:endParaRPr lang="en-US" sz="1300" b="1" dirty="0"/>
                    </a:p>
                  </a:txBody>
                  <a:tcPr marL="68580" marR="68580" marT="34290" marB="34290">
                    <a:solidFill>
                      <a:schemeClr val="tx2">
                        <a:lumMod val="20000"/>
                        <a:lumOff val="80000"/>
                      </a:schemeClr>
                    </a:solidFill>
                  </a:tcPr>
                </a:tc>
                <a:tc>
                  <a:txBody>
                    <a:bodyPr/>
                    <a:lstStyle/>
                    <a:p>
                      <a:r>
                        <a:rPr lang="en-US" sz="1300" b="1" dirty="0"/>
                        <a:t>2 Ki. 25-8- 21;</a:t>
                      </a:r>
                      <a:r>
                        <a:rPr lang="en-US" sz="1300" b="1" baseline="0" dirty="0"/>
                        <a:t> Dan. 1-6; Ezekiel</a:t>
                      </a:r>
                      <a:endParaRPr lang="en-US" sz="1300" b="1" dirty="0"/>
                    </a:p>
                  </a:txBody>
                  <a:tcPr marL="68580" marR="68580" marT="34290" marB="34290">
                    <a:solidFill>
                      <a:schemeClr val="tx2">
                        <a:lumMod val="20000"/>
                        <a:lumOff val="80000"/>
                      </a:schemeClr>
                    </a:solidFill>
                  </a:tcPr>
                </a:tc>
                <a:tc>
                  <a:txBody>
                    <a:bodyPr/>
                    <a:lstStyle/>
                    <a:p>
                      <a:pPr algn="ctr"/>
                      <a:r>
                        <a:rPr lang="en-US" sz="1300" b="1" dirty="0"/>
                        <a:t>70</a:t>
                      </a:r>
                    </a:p>
                  </a:txBody>
                  <a:tcPr marL="68580" marR="68580" marT="34290" marB="34290">
                    <a:solidFill>
                      <a:schemeClr val="tx2">
                        <a:lumMod val="20000"/>
                        <a:lumOff val="80000"/>
                      </a:schemeClr>
                    </a:solidFill>
                  </a:tcPr>
                </a:tc>
                <a:tc>
                  <a:txBody>
                    <a:bodyPr/>
                    <a:lstStyle/>
                    <a:p>
                      <a:r>
                        <a:rPr lang="en-US" sz="1300" b="1" dirty="0"/>
                        <a:t>Daniel, Ezekiel</a:t>
                      </a:r>
                    </a:p>
                  </a:txBody>
                  <a:tcPr marL="68580" marR="68580" marT="34290" marB="34290">
                    <a:solidFill>
                      <a:schemeClr val="tx2">
                        <a:lumMod val="20000"/>
                        <a:lumOff val="80000"/>
                      </a:schemeClr>
                    </a:solidFill>
                  </a:tcPr>
                </a:tc>
                <a:extLst>
                  <a:ext uri="{0D108BD9-81ED-4DB2-BD59-A6C34878D82A}">
                    <a16:rowId xmlns:a16="http://schemas.microsoft.com/office/drawing/2014/main" val="10011"/>
                  </a:ext>
                </a:extLst>
              </a:tr>
              <a:tr h="363673">
                <a:tc>
                  <a:txBody>
                    <a:bodyPr/>
                    <a:lstStyle/>
                    <a:p>
                      <a:r>
                        <a:rPr lang="en-US" sz="1300" b="1" dirty="0"/>
                        <a:t>Restoration of the Jews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a:t>
                      </a:r>
                      <a:r>
                        <a:rPr lang="en-US" sz="1300" b="1" baseline="0" dirty="0"/>
                        <a:t> the return to end of OT history</a:t>
                      </a:r>
                      <a:endParaRPr lang="en-US" sz="1300" b="1" dirty="0"/>
                    </a:p>
                  </a:txBody>
                  <a:tcPr marL="68580" marR="68580" marT="34290" marB="34290">
                    <a:solidFill>
                      <a:schemeClr val="tx2">
                        <a:lumMod val="20000"/>
                        <a:lumOff val="80000"/>
                      </a:schemeClr>
                    </a:solidFill>
                  </a:tcPr>
                </a:tc>
                <a:tc>
                  <a:txBody>
                    <a:bodyPr/>
                    <a:lstStyle/>
                    <a:p>
                      <a:r>
                        <a:rPr lang="en-US" sz="1300" b="1" dirty="0"/>
                        <a:t>Ezra, Nehemiah</a:t>
                      </a:r>
                    </a:p>
                  </a:txBody>
                  <a:tcPr marL="68580" marR="68580" marT="34290" marB="34290">
                    <a:solidFill>
                      <a:schemeClr val="tx2">
                        <a:lumMod val="20000"/>
                        <a:lumOff val="80000"/>
                      </a:schemeClr>
                    </a:solidFill>
                  </a:tcPr>
                </a:tc>
                <a:tc>
                  <a:txBody>
                    <a:bodyPr/>
                    <a:lstStyle/>
                    <a:p>
                      <a:pPr algn="ctr"/>
                      <a:r>
                        <a:rPr lang="en-US" sz="1300" b="1" dirty="0"/>
                        <a:t>92</a:t>
                      </a:r>
                    </a:p>
                  </a:txBody>
                  <a:tcPr marL="68580" marR="68580" marT="34290" marB="34290">
                    <a:solidFill>
                      <a:schemeClr val="tx2">
                        <a:lumMod val="20000"/>
                        <a:lumOff val="80000"/>
                      </a:schemeClr>
                    </a:solidFill>
                  </a:tcPr>
                </a:tc>
                <a:tc>
                  <a:txBody>
                    <a:bodyPr/>
                    <a:lstStyle/>
                    <a:p>
                      <a:r>
                        <a:rPr lang="en-US" sz="1300" b="1" dirty="0"/>
                        <a:t>Ezra</a:t>
                      </a:r>
                    </a:p>
                  </a:txBody>
                  <a:tcPr marL="68580" marR="68580" marT="34290" marB="34290">
                    <a:solidFill>
                      <a:schemeClr val="tx2">
                        <a:lumMod val="20000"/>
                        <a:lumOff val="80000"/>
                      </a:schemeClr>
                    </a:solidFill>
                  </a:tcPr>
                </a:tc>
                <a:extLst>
                  <a:ext uri="{0D108BD9-81ED-4DB2-BD59-A6C34878D82A}">
                    <a16:rowId xmlns:a16="http://schemas.microsoft.com/office/drawing/2014/main" val="10012"/>
                  </a:ext>
                </a:extLst>
              </a:tr>
              <a:tr h="576901">
                <a:tc>
                  <a:txBody>
                    <a:bodyPr/>
                    <a:lstStyle/>
                    <a:p>
                      <a:r>
                        <a:rPr lang="en-US" sz="1300" b="1" dirty="0"/>
                        <a:t>Between the Testaments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a:t>From end</a:t>
                      </a:r>
                      <a:r>
                        <a:rPr lang="en-US" sz="1300" b="1" baseline="0" dirty="0"/>
                        <a:t> of OT to the beginning of the NT</a:t>
                      </a:r>
                      <a:endParaRPr lang="en-US" sz="1300" b="1" dirty="0"/>
                    </a:p>
                    <a:p>
                      <a:endParaRPr lang="en-US" sz="600" b="1" dirty="0"/>
                    </a:p>
                  </a:txBody>
                  <a:tcPr marL="68580" marR="68580" marT="34290" marB="34290">
                    <a:solidFill>
                      <a:schemeClr val="tx2">
                        <a:lumMod val="20000"/>
                        <a:lumOff val="80000"/>
                      </a:schemeClr>
                    </a:solidFill>
                  </a:tcPr>
                </a:tc>
                <a:tc>
                  <a:txBody>
                    <a:bodyPr/>
                    <a:lstStyle/>
                    <a:p>
                      <a:r>
                        <a:rPr lang="en-US" sz="1300" b="1" dirty="0"/>
                        <a:t>None</a:t>
                      </a:r>
                    </a:p>
                  </a:txBody>
                  <a:tcPr marL="68580" marR="68580" marT="34290" marB="34290">
                    <a:solidFill>
                      <a:schemeClr val="tx2">
                        <a:lumMod val="20000"/>
                        <a:lumOff val="80000"/>
                      </a:schemeClr>
                    </a:solidFill>
                  </a:tcPr>
                </a:tc>
                <a:tc>
                  <a:txBody>
                    <a:bodyPr/>
                    <a:lstStyle/>
                    <a:p>
                      <a:pPr algn="ctr"/>
                      <a:r>
                        <a:rPr lang="en-US" sz="1300" b="1" dirty="0"/>
                        <a:t>400</a:t>
                      </a:r>
                    </a:p>
                  </a:txBody>
                  <a:tcPr marL="68580" marR="68580" marT="34290" marB="34290">
                    <a:solidFill>
                      <a:schemeClr val="tx2">
                        <a:lumMod val="20000"/>
                        <a:lumOff val="80000"/>
                      </a:schemeClr>
                    </a:solidFill>
                  </a:tcPr>
                </a:tc>
                <a:tc>
                  <a:txBody>
                    <a:bodyPr/>
                    <a:lstStyle/>
                    <a:p>
                      <a:r>
                        <a:rPr lang="en-US" sz="1300" b="1" dirty="0"/>
                        <a:t>Judas Maccabee</a:t>
                      </a:r>
                    </a:p>
                  </a:txBody>
                  <a:tcPr marL="68580" marR="68580" marT="34290" marB="34290">
                    <a:solidFill>
                      <a:schemeClr val="tx2">
                        <a:lumMod val="20000"/>
                        <a:lumOff val="80000"/>
                      </a:schemeClr>
                    </a:solidFill>
                  </a:tcPr>
                </a:tc>
                <a:extLst>
                  <a:ext uri="{0D108BD9-81ED-4DB2-BD59-A6C34878D82A}">
                    <a16:rowId xmlns:a16="http://schemas.microsoft.com/office/drawing/2014/main" val="10013"/>
                  </a:ext>
                </a:extLst>
              </a:tr>
              <a:tr h="363673">
                <a:tc>
                  <a:txBody>
                    <a:bodyPr/>
                    <a:lstStyle/>
                    <a:p>
                      <a:r>
                        <a:rPr lang="en-US" sz="1300" b="1" dirty="0"/>
                        <a:t>Life of Christ</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b="1" dirty="0"/>
                        <a:t>From birth of Jesus to ascension</a:t>
                      </a:r>
                    </a:p>
                  </a:txBody>
                  <a:tcPr marL="68580" marR="68580" marT="34290" marB="34290">
                    <a:solidFill>
                      <a:srgbClr val="FFFF00"/>
                    </a:solidFill>
                  </a:tcPr>
                </a:tc>
                <a:tc>
                  <a:txBody>
                    <a:bodyPr/>
                    <a:lstStyle/>
                    <a:p>
                      <a:r>
                        <a:rPr lang="en-US" sz="1300" b="1" dirty="0"/>
                        <a:t>Mt-Jhn 21; Acts1</a:t>
                      </a:r>
                    </a:p>
                  </a:txBody>
                  <a:tcPr marL="68580" marR="68580" marT="34290" marB="34290">
                    <a:solidFill>
                      <a:srgbClr val="FFFF00"/>
                    </a:solidFill>
                  </a:tcPr>
                </a:tc>
                <a:tc>
                  <a:txBody>
                    <a:bodyPr/>
                    <a:lstStyle/>
                    <a:p>
                      <a:pPr algn="ctr"/>
                      <a:r>
                        <a:rPr lang="en-US" sz="1300" b="1" dirty="0"/>
                        <a:t>34</a:t>
                      </a:r>
                    </a:p>
                  </a:txBody>
                  <a:tcPr marL="68580" marR="68580" marT="34290" marB="34290">
                    <a:solidFill>
                      <a:srgbClr val="FFFF00"/>
                    </a:solidFill>
                  </a:tcPr>
                </a:tc>
                <a:tc>
                  <a:txBody>
                    <a:bodyPr/>
                    <a:lstStyle/>
                    <a:p>
                      <a:r>
                        <a:rPr lang="en-US" sz="1300" b="1" dirty="0"/>
                        <a:t>Jesus</a:t>
                      </a:r>
                    </a:p>
                  </a:txBody>
                  <a:tcPr marL="68580" marR="68580" marT="34290" marB="34290">
                    <a:solidFill>
                      <a:srgbClr val="FFFF00"/>
                    </a:solidFill>
                  </a:tcPr>
                </a:tc>
                <a:extLst>
                  <a:ext uri="{0D108BD9-81ED-4DB2-BD59-A6C34878D82A}">
                    <a16:rowId xmlns:a16="http://schemas.microsoft.com/office/drawing/2014/main" val="10014"/>
                  </a:ext>
                </a:extLst>
              </a:tr>
              <a:tr h="498817">
                <a:tc>
                  <a:txBody>
                    <a:bodyPr/>
                    <a:lstStyle/>
                    <a:p>
                      <a:r>
                        <a:rPr lang="en-US" sz="1300" b="1" dirty="0"/>
                        <a:t>The Church</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 ascension to death of Paul (96 AD approx.)</a:t>
                      </a:r>
                    </a:p>
                  </a:txBody>
                  <a:tcPr marL="68580" marR="68580" marT="34290" marB="34290">
                    <a:solidFill>
                      <a:schemeClr val="tx2">
                        <a:lumMod val="20000"/>
                        <a:lumOff val="80000"/>
                      </a:schemeClr>
                    </a:solidFill>
                  </a:tcPr>
                </a:tc>
                <a:tc>
                  <a:txBody>
                    <a:bodyPr/>
                    <a:lstStyle/>
                    <a:p>
                      <a:r>
                        <a:rPr lang="en-US" sz="1300" b="1" dirty="0"/>
                        <a:t>Acts 2-Revelation</a:t>
                      </a:r>
                    </a:p>
                  </a:txBody>
                  <a:tcPr marL="68580" marR="68580" marT="34290" marB="34290">
                    <a:solidFill>
                      <a:schemeClr val="tx2">
                        <a:lumMod val="20000"/>
                        <a:lumOff val="80000"/>
                      </a:schemeClr>
                    </a:solidFill>
                  </a:tcPr>
                </a:tc>
                <a:tc>
                  <a:txBody>
                    <a:bodyPr/>
                    <a:lstStyle/>
                    <a:p>
                      <a:pPr algn="ctr"/>
                      <a:r>
                        <a:rPr lang="en-US" sz="1300" b="1" dirty="0"/>
                        <a:t>70</a:t>
                      </a:r>
                    </a:p>
                  </a:txBody>
                  <a:tcPr marL="68580" marR="68580" marT="34290" marB="34290">
                    <a:solidFill>
                      <a:schemeClr val="tx2">
                        <a:lumMod val="20000"/>
                        <a:lumOff val="80000"/>
                      </a:schemeClr>
                    </a:solidFill>
                  </a:tcPr>
                </a:tc>
                <a:tc>
                  <a:txBody>
                    <a:bodyPr/>
                    <a:lstStyle/>
                    <a:p>
                      <a:r>
                        <a:rPr lang="en-US" sz="1300" b="1" dirty="0"/>
                        <a:t>Paul</a:t>
                      </a:r>
                    </a:p>
                  </a:txBody>
                  <a:tcPr marL="68580" marR="68580" marT="34290" marB="34290">
                    <a:solidFill>
                      <a:schemeClr val="tx2">
                        <a:lumMod val="20000"/>
                        <a:lumOff val="80000"/>
                      </a:schemeClr>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1547129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EB6D2E7-D8D6-7E4B-B322-47EC3B290B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1116957" y="-1169044"/>
            <a:ext cx="6858000" cy="9196087"/>
          </a:xfrm>
          <a:prstGeom prst="rect">
            <a:avLst/>
          </a:prstGeom>
        </p:spPr>
      </p:pic>
    </p:spTree>
    <p:extLst>
      <p:ext uri="{BB962C8B-B14F-4D97-AF65-F5344CB8AC3E}">
        <p14:creationId xmlns:p14="http://schemas.microsoft.com/office/powerpoint/2010/main" val="2010827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ap&#10;&#10;Description automatically generated">
            <a:extLst>
              <a:ext uri="{FF2B5EF4-FFF2-40B4-BE49-F238E27FC236}">
                <a16:creationId xmlns:a16="http://schemas.microsoft.com/office/drawing/2014/main" id="{FBD04BB1-2C2B-B340-A82F-90B599E43D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472"/>
            <a:ext cx="9144000" cy="7162800"/>
          </a:xfrm>
          <a:prstGeom prst="rect">
            <a:avLst/>
          </a:prstGeom>
        </p:spPr>
      </p:pic>
    </p:spTree>
    <p:extLst>
      <p:ext uri="{BB962C8B-B14F-4D97-AF65-F5344CB8AC3E}">
        <p14:creationId xmlns:p14="http://schemas.microsoft.com/office/powerpoint/2010/main" val="337734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D33EFE-BD42-BF4C-9675-76C4906B3D75}"/>
              </a:ext>
            </a:extLst>
          </p:cNvPr>
          <p:cNvSpPr txBox="1"/>
          <p:nvPr/>
        </p:nvSpPr>
        <p:spPr>
          <a:xfrm>
            <a:off x="1447800" y="117693"/>
            <a:ext cx="2057400" cy="6740307"/>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Matthew</a:t>
            </a:r>
          </a:p>
          <a:p>
            <a:r>
              <a:rPr lang="en-US" sz="1600" b="1" dirty="0">
                <a:latin typeface="Arial" panose="020B0604020202020204" pitchFamily="34" charset="0"/>
                <a:cs typeface="Arial" panose="020B0604020202020204" pitchFamily="34" charset="0"/>
              </a:rPr>
              <a:t>Mark</a:t>
            </a:r>
          </a:p>
          <a:p>
            <a:r>
              <a:rPr lang="en-US" sz="1600" b="1" dirty="0">
                <a:latin typeface="Arial" panose="020B0604020202020204" pitchFamily="34" charset="0"/>
                <a:cs typeface="Arial" panose="020B0604020202020204" pitchFamily="34" charset="0"/>
              </a:rPr>
              <a:t>Luke </a:t>
            </a:r>
          </a:p>
          <a:p>
            <a:r>
              <a:rPr lang="en-US" sz="1600" b="1" dirty="0">
                <a:latin typeface="Arial" panose="020B0604020202020204" pitchFamily="34" charset="0"/>
                <a:cs typeface="Arial" panose="020B0604020202020204" pitchFamily="34" charset="0"/>
              </a:rPr>
              <a:t>John</a:t>
            </a:r>
          </a:p>
          <a:p>
            <a:r>
              <a:rPr lang="en-US" sz="1600" b="1" dirty="0">
                <a:latin typeface="Arial" panose="020B0604020202020204" pitchFamily="34" charset="0"/>
                <a:cs typeface="Arial" panose="020B0604020202020204" pitchFamily="34" charset="0"/>
              </a:rPr>
              <a:t>Acts</a:t>
            </a:r>
          </a:p>
          <a:p>
            <a:r>
              <a:rPr lang="en-US" sz="1600" b="1" dirty="0">
                <a:latin typeface="Arial" panose="020B0604020202020204" pitchFamily="34" charset="0"/>
                <a:cs typeface="Arial" panose="020B0604020202020204" pitchFamily="34" charset="0"/>
              </a:rPr>
              <a:t>Romans</a:t>
            </a:r>
          </a:p>
          <a:p>
            <a:r>
              <a:rPr lang="en-US" sz="1600" b="1" dirty="0">
                <a:latin typeface="Arial" panose="020B0604020202020204" pitchFamily="34" charset="0"/>
                <a:cs typeface="Arial" panose="020B0604020202020204" pitchFamily="34" charset="0"/>
              </a:rPr>
              <a:t>1 Corinthians</a:t>
            </a:r>
          </a:p>
          <a:p>
            <a:r>
              <a:rPr lang="en-US" sz="1600" b="1" dirty="0">
                <a:latin typeface="Arial" panose="020B0604020202020204" pitchFamily="34" charset="0"/>
                <a:cs typeface="Arial" panose="020B0604020202020204" pitchFamily="34" charset="0"/>
              </a:rPr>
              <a:t>2 Corinthians</a:t>
            </a:r>
          </a:p>
          <a:p>
            <a:r>
              <a:rPr lang="en-US" sz="1600" b="1" dirty="0">
                <a:latin typeface="Arial" panose="020B0604020202020204" pitchFamily="34" charset="0"/>
                <a:cs typeface="Arial" panose="020B0604020202020204" pitchFamily="34" charset="0"/>
              </a:rPr>
              <a:t>Galatians</a:t>
            </a:r>
          </a:p>
          <a:p>
            <a:r>
              <a:rPr lang="en-US" sz="1600" b="1" dirty="0">
                <a:latin typeface="Arial" panose="020B0604020202020204" pitchFamily="34" charset="0"/>
                <a:cs typeface="Arial" panose="020B0604020202020204" pitchFamily="34" charset="0"/>
              </a:rPr>
              <a:t>Ephesians</a:t>
            </a:r>
          </a:p>
          <a:p>
            <a:r>
              <a:rPr lang="en-US" sz="1600" b="1" dirty="0">
                <a:latin typeface="Arial" panose="020B0604020202020204" pitchFamily="34" charset="0"/>
                <a:cs typeface="Arial" panose="020B0604020202020204" pitchFamily="34" charset="0"/>
              </a:rPr>
              <a:t>Philippians</a:t>
            </a:r>
          </a:p>
          <a:p>
            <a:r>
              <a:rPr lang="en-US" sz="1600" b="1" dirty="0">
                <a:latin typeface="Arial" panose="020B0604020202020204" pitchFamily="34" charset="0"/>
                <a:cs typeface="Arial" panose="020B0604020202020204" pitchFamily="34" charset="0"/>
              </a:rPr>
              <a:t>Colossians</a:t>
            </a:r>
          </a:p>
          <a:p>
            <a:r>
              <a:rPr lang="en-US" sz="1600" b="1" dirty="0">
                <a:latin typeface="Arial" panose="020B0604020202020204" pitchFamily="34" charset="0"/>
                <a:cs typeface="Arial" panose="020B0604020202020204" pitchFamily="34" charset="0"/>
              </a:rPr>
              <a:t>1 Thessalonians</a:t>
            </a:r>
          </a:p>
          <a:p>
            <a:r>
              <a:rPr lang="en-US" sz="1600" b="1" dirty="0">
                <a:latin typeface="Arial" panose="020B0604020202020204" pitchFamily="34" charset="0"/>
                <a:cs typeface="Arial" panose="020B0604020202020204" pitchFamily="34" charset="0"/>
              </a:rPr>
              <a:t>2 Thessalonians</a:t>
            </a:r>
          </a:p>
          <a:p>
            <a:r>
              <a:rPr lang="en-US" sz="1600" b="1" dirty="0">
                <a:latin typeface="Arial" panose="020B0604020202020204" pitchFamily="34" charset="0"/>
                <a:cs typeface="Arial" panose="020B0604020202020204" pitchFamily="34" charset="0"/>
              </a:rPr>
              <a:t>1 Timothy</a:t>
            </a:r>
          </a:p>
          <a:p>
            <a:r>
              <a:rPr lang="en-US" sz="1600" b="1" dirty="0">
                <a:latin typeface="Arial" panose="020B0604020202020204" pitchFamily="34" charset="0"/>
                <a:cs typeface="Arial" panose="020B0604020202020204" pitchFamily="34" charset="0"/>
              </a:rPr>
              <a:t>2 Timothy</a:t>
            </a:r>
          </a:p>
          <a:p>
            <a:r>
              <a:rPr lang="en-US" sz="1600" b="1" dirty="0">
                <a:latin typeface="Arial" panose="020B0604020202020204" pitchFamily="34" charset="0"/>
                <a:cs typeface="Arial" panose="020B0604020202020204" pitchFamily="34" charset="0"/>
              </a:rPr>
              <a:t>Titus</a:t>
            </a:r>
          </a:p>
          <a:p>
            <a:r>
              <a:rPr lang="en-US" sz="1600" b="1" dirty="0">
                <a:latin typeface="Arial" panose="020B0604020202020204" pitchFamily="34" charset="0"/>
                <a:cs typeface="Arial" panose="020B0604020202020204" pitchFamily="34" charset="0"/>
              </a:rPr>
              <a:t>Philemon </a:t>
            </a:r>
          </a:p>
          <a:p>
            <a:r>
              <a:rPr lang="en-US" sz="1600" b="1" dirty="0">
                <a:latin typeface="Arial" panose="020B0604020202020204" pitchFamily="34" charset="0"/>
                <a:cs typeface="Arial" panose="020B0604020202020204" pitchFamily="34" charset="0"/>
              </a:rPr>
              <a:t>Hebrews</a:t>
            </a:r>
          </a:p>
          <a:p>
            <a:r>
              <a:rPr lang="en-US" sz="1600" b="1" dirty="0">
                <a:latin typeface="Arial" panose="020B0604020202020204" pitchFamily="34" charset="0"/>
                <a:cs typeface="Arial" panose="020B0604020202020204" pitchFamily="34" charset="0"/>
              </a:rPr>
              <a:t>James</a:t>
            </a:r>
          </a:p>
          <a:p>
            <a:r>
              <a:rPr lang="en-US" sz="1600" b="1" dirty="0">
                <a:latin typeface="Arial" panose="020B0604020202020204" pitchFamily="34" charset="0"/>
                <a:cs typeface="Arial" panose="020B0604020202020204" pitchFamily="34" charset="0"/>
              </a:rPr>
              <a:t>1 Peter</a:t>
            </a:r>
          </a:p>
          <a:p>
            <a:r>
              <a:rPr lang="en-US" sz="1600" b="1" dirty="0">
                <a:latin typeface="Arial" panose="020B0604020202020204" pitchFamily="34" charset="0"/>
                <a:cs typeface="Arial" panose="020B0604020202020204" pitchFamily="34" charset="0"/>
              </a:rPr>
              <a:t>2 Peter</a:t>
            </a:r>
          </a:p>
          <a:p>
            <a:r>
              <a:rPr lang="en-US" sz="1600" b="1" dirty="0">
                <a:latin typeface="Arial" panose="020B0604020202020204" pitchFamily="34" charset="0"/>
                <a:cs typeface="Arial" panose="020B0604020202020204" pitchFamily="34" charset="0"/>
              </a:rPr>
              <a:t>1 John</a:t>
            </a:r>
          </a:p>
          <a:p>
            <a:r>
              <a:rPr lang="en-US" sz="1600" b="1" dirty="0">
                <a:latin typeface="Arial" panose="020B0604020202020204" pitchFamily="34" charset="0"/>
                <a:cs typeface="Arial" panose="020B0604020202020204" pitchFamily="34" charset="0"/>
              </a:rPr>
              <a:t>2 John</a:t>
            </a:r>
          </a:p>
          <a:p>
            <a:r>
              <a:rPr lang="en-US" sz="1600" b="1" dirty="0">
                <a:latin typeface="Arial" panose="020B0604020202020204" pitchFamily="34" charset="0"/>
                <a:cs typeface="Arial" panose="020B0604020202020204" pitchFamily="34" charset="0"/>
              </a:rPr>
              <a:t>3 John</a:t>
            </a:r>
          </a:p>
          <a:p>
            <a:r>
              <a:rPr lang="en-US" sz="1600" b="1" dirty="0">
                <a:latin typeface="Arial" panose="020B0604020202020204" pitchFamily="34" charset="0"/>
                <a:cs typeface="Arial" panose="020B0604020202020204" pitchFamily="34" charset="0"/>
              </a:rPr>
              <a:t>Jude</a:t>
            </a:r>
          </a:p>
          <a:p>
            <a:r>
              <a:rPr lang="en-US" sz="1600" b="1" dirty="0">
                <a:latin typeface="Arial" panose="020B0604020202020204" pitchFamily="34" charset="0"/>
                <a:cs typeface="Arial" panose="020B0604020202020204" pitchFamily="34" charset="0"/>
              </a:rPr>
              <a:t>Revelation</a:t>
            </a:r>
          </a:p>
        </p:txBody>
      </p:sp>
      <p:sp>
        <p:nvSpPr>
          <p:cNvPr id="4" name="TextBox 3">
            <a:extLst>
              <a:ext uri="{FF2B5EF4-FFF2-40B4-BE49-F238E27FC236}">
                <a16:creationId xmlns:a16="http://schemas.microsoft.com/office/drawing/2014/main" id="{94FAC7AB-4D08-0F40-BB9F-C5E491FC73EC}"/>
              </a:ext>
            </a:extLst>
          </p:cNvPr>
          <p:cNvSpPr txBox="1"/>
          <p:nvPr/>
        </p:nvSpPr>
        <p:spPr>
          <a:xfrm>
            <a:off x="6019800" y="125289"/>
            <a:ext cx="3094828" cy="7471373"/>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James	          	50 AD	</a:t>
            </a:r>
          </a:p>
          <a:p>
            <a:r>
              <a:rPr lang="en-US" sz="1600" b="1" dirty="0">
                <a:latin typeface="Arial" panose="020B0604020202020204" pitchFamily="34" charset="0"/>
                <a:cs typeface="Arial" panose="020B0604020202020204" pitchFamily="34" charset="0"/>
              </a:rPr>
              <a:t>Mark		50 AD</a:t>
            </a:r>
          </a:p>
          <a:p>
            <a:r>
              <a:rPr lang="en-US" sz="1600" b="1" dirty="0">
                <a:latin typeface="Arial" panose="020B0604020202020204" pitchFamily="34" charset="0"/>
                <a:cs typeface="Arial" panose="020B0604020202020204" pitchFamily="34" charset="0"/>
              </a:rPr>
              <a:t>1 Thessalonians	52 AD</a:t>
            </a:r>
          </a:p>
          <a:p>
            <a:r>
              <a:rPr lang="en-US" sz="1600" b="1" dirty="0">
                <a:latin typeface="Arial" panose="020B0604020202020204" pitchFamily="34" charset="0"/>
                <a:cs typeface="Arial" panose="020B0604020202020204" pitchFamily="34" charset="0"/>
              </a:rPr>
              <a:t>2 Thessalonians	52 AD</a:t>
            </a:r>
          </a:p>
          <a:p>
            <a:r>
              <a:rPr lang="en-US" sz="1600" b="1" dirty="0">
                <a:latin typeface="Arial" panose="020B0604020202020204" pitchFamily="34" charset="0"/>
                <a:cs typeface="Arial" panose="020B0604020202020204" pitchFamily="34" charset="0"/>
              </a:rPr>
              <a:t>1 Corinthians	57 AD</a:t>
            </a:r>
          </a:p>
          <a:p>
            <a:r>
              <a:rPr lang="en-US" sz="1600" b="1" dirty="0">
                <a:latin typeface="Arial" panose="020B0604020202020204" pitchFamily="34" charset="0"/>
                <a:cs typeface="Arial" panose="020B0604020202020204" pitchFamily="34" charset="0"/>
              </a:rPr>
              <a:t>2 Corinthians	57 AD</a:t>
            </a:r>
          </a:p>
          <a:p>
            <a:r>
              <a:rPr lang="en-US" sz="1600" b="1" dirty="0">
                <a:latin typeface="Arial" panose="020B0604020202020204" pitchFamily="34" charset="0"/>
                <a:cs typeface="Arial" panose="020B0604020202020204" pitchFamily="34" charset="0"/>
              </a:rPr>
              <a:t>Galatians	58 AD</a:t>
            </a:r>
          </a:p>
          <a:p>
            <a:r>
              <a:rPr lang="en-US" sz="1600" b="1" dirty="0">
                <a:latin typeface="Arial" panose="020B0604020202020204" pitchFamily="34" charset="0"/>
                <a:cs typeface="Arial" panose="020B0604020202020204" pitchFamily="34" charset="0"/>
              </a:rPr>
              <a:t>Romans		58 AD</a:t>
            </a:r>
          </a:p>
          <a:p>
            <a:r>
              <a:rPr lang="en-US" sz="1600" b="1" u="sng" dirty="0">
                <a:latin typeface="Arial" panose="020B0604020202020204" pitchFamily="34" charset="0"/>
                <a:cs typeface="Arial" panose="020B0604020202020204" pitchFamily="34" charset="0"/>
              </a:rPr>
              <a:t>Matthew	</a:t>
            </a:r>
            <a:r>
              <a:rPr lang="en-US" sz="1600" b="1" dirty="0">
                <a:latin typeface="Arial" panose="020B0604020202020204" pitchFamily="34" charset="0"/>
                <a:cs typeface="Arial" panose="020B0604020202020204" pitchFamily="34" charset="0"/>
              </a:rPr>
              <a:t>	58 AD</a:t>
            </a:r>
          </a:p>
          <a:p>
            <a:r>
              <a:rPr lang="en-US" sz="1600" b="1" dirty="0">
                <a:latin typeface="Arial" panose="020B0604020202020204" pitchFamily="34" charset="0"/>
                <a:cs typeface="Arial" panose="020B0604020202020204" pitchFamily="34" charset="0"/>
              </a:rPr>
              <a:t>Luke		58 AD</a:t>
            </a:r>
          </a:p>
          <a:p>
            <a:r>
              <a:rPr lang="en-US" sz="1600" b="1" dirty="0">
                <a:latin typeface="Arial" panose="020B0604020202020204" pitchFamily="34" charset="0"/>
                <a:cs typeface="Arial" panose="020B0604020202020204" pitchFamily="34" charset="0"/>
              </a:rPr>
              <a:t>Acts		62 AD</a:t>
            </a:r>
          </a:p>
          <a:p>
            <a:r>
              <a:rPr lang="en-US" sz="1600" b="1" dirty="0">
                <a:latin typeface="Arial" panose="020B0604020202020204" pitchFamily="34" charset="0"/>
                <a:cs typeface="Arial" panose="020B0604020202020204" pitchFamily="34" charset="0"/>
              </a:rPr>
              <a:t>Philippians	62 AD</a:t>
            </a:r>
          </a:p>
          <a:p>
            <a:r>
              <a:rPr lang="en-US" sz="1600" b="1" dirty="0">
                <a:latin typeface="Arial" panose="020B0604020202020204" pitchFamily="34" charset="0"/>
                <a:cs typeface="Arial" panose="020B0604020202020204" pitchFamily="34" charset="0"/>
              </a:rPr>
              <a:t>Philemon	62 AD</a:t>
            </a:r>
          </a:p>
          <a:p>
            <a:r>
              <a:rPr lang="en-US" sz="1600" b="1" dirty="0">
                <a:latin typeface="Arial" panose="020B0604020202020204" pitchFamily="34" charset="0"/>
                <a:cs typeface="Arial" panose="020B0604020202020204" pitchFamily="34" charset="0"/>
              </a:rPr>
              <a:t>Colossians	62 AD</a:t>
            </a:r>
          </a:p>
          <a:p>
            <a:r>
              <a:rPr lang="en-US" sz="1600" b="1" dirty="0">
                <a:latin typeface="Arial" panose="020B0604020202020204" pitchFamily="34" charset="0"/>
                <a:cs typeface="Arial" panose="020B0604020202020204" pitchFamily="34" charset="0"/>
              </a:rPr>
              <a:t>Ephesians	62 AD</a:t>
            </a:r>
          </a:p>
          <a:p>
            <a:r>
              <a:rPr lang="en-US" sz="1600" b="1" dirty="0">
                <a:latin typeface="Arial" panose="020B0604020202020204" pitchFamily="34" charset="0"/>
                <a:cs typeface="Arial" panose="020B0604020202020204" pitchFamily="34" charset="0"/>
              </a:rPr>
              <a:t>1 Peter		65 AD</a:t>
            </a:r>
          </a:p>
          <a:p>
            <a:r>
              <a:rPr lang="en-US" sz="1600" b="1" dirty="0">
                <a:latin typeface="Arial" panose="020B0604020202020204" pitchFamily="34" charset="0"/>
                <a:cs typeface="Arial" panose="020B0604020202020204" pitchFamily="34" charset="0"/>
              </a:rPr>
              <a:t>2 Peter 		67 AD</a:t>
            </a:r>
          </a:p>
          <a:p>
            <a:r>
              <a:rPr lang="en-US" sz="1600" b="1" dirty="0">
                <a:latin typeface="Arial" panose="020B0604020202020204" pitchFamily="34" charset="0"/>
                <a:cs typeface="Arial" panose="020B0604020202020204" pitchFamily="34" charset="0"/>
              </a:rPr>
              <a:t>Jude 		67 AD</a:t>
            </a:r>
          </a:p>
          <a:p>
            <a:r>
              <a:rPr lang="en-US" sz="1600" b="1" dirty="0">
                <a:latin typeface="Arial" panose="020B0604020202020204" pitchFamily="34" charset="0"/>
                <a:cs typeface="Arial" panose="020B0604020202020204" pitchFamily="34" charset="0"/>
              </a:rPr>
              <a:t>Titus		67 AD</a:t>
            </a:r>
          </a:p>
          <a:p>
            <a:r>
              <a:rPr lang="en-US" sz="1600" b="1" dirty="0">
                <a:latin typeface="Arial" panose="020B0604020202020204" pitchFamily="34" charset="0"/>
                <a:cs typeface="Arial" panose="020B0604020202020204" pitchFamily="34" charset="0"/>
              </a:rPr>
              <a:t>1 Timothy	67 AD</a:t>
            </a:r>
          </a:p>
          <a:p>
            <a:r>
              <a:rPr lang="en-US" sz="1600" b="1" dirty="0">
                <a:latin typeface="Arial" panose="020B0604020202020204" pitchFamily="34" charset="0"/>
                <a:cs typeface="Arial" panose="020B0604020202020204" pitchFamily="34" charset="0"/>
              </a:rPr>
              <a:t>2 Timothy	68 AD</a:t>
            </a:r>
          </a:p>
          <a:p>
            <a:r>
              <a:rPr lang="en-US" sz="1600" b="1" dirty="0">
                <a:latin typeface="Arial" panose="020B0604020202020204" pitchFamily="34" charset="0"/>
                <a:cs typeface="Arial" panose="020B0604020202020204" pitchFamily="34" charset="0"/>
              </a:rPr>
              <a:t>Hebrews		69 AD</a:t>
            </a:r>
          </a:p>
          <a:p>
            <a:r>
              <a:rPr lang="en-US" sz="1600" b="1" dirty="0">
                <a:latin typeface="Arial" panose="020B0604020202020204" pitchFamily="34" charset="0"/>
                <a:cs typeface="Arial" panose="020B0604020202020204" pitchFamily="34" charset="0"/>
              </a:rPr>
              <a:t>John (Gospel)	85 AD</a:t>
            </a:r>
          </a:p>
          <a:p>
            <a:r>
              <a:rPr lang="en-US" sz="1600" b="1" dirty="0">
                <a:latin typeface="Arial" panose="020B0604020202020204" pitchFamily="34" charset="0"/>
                <a:cs typeface="Arial" panose="020B0604020202020204" pitchFamily="34" charset="0"/>
              </a:rPr>
              <a:t>1 John		85 AD</a:t>
            </a:r>
          </a:p>
          <a:p>
            <a:r>
              <a:rPr lang="en-US" sz="1600" b="1" dirty="0">
                <a:latin typeface="Arial" panose="020B0604020202020204" pitchFamily="34" charset="0"/>
                <a:cs typeface="Arial" panose="020B0604020202020204" pitchFamily="34" charset="0"/>
              </a:rPr>
              <a:t>2 John		85 AD</a:t>
            </a:r>
          </a:p>
          <a:p>
            <a:r>
              <a:rPr lang="en-US" sz="1600" b="1" dirty="0">
                <a:latin typeface="Arial" panose="020B0604020202020204" pitchFamily="34" charset="0"/>
                <a:cs typeface="Arial" panose="020B0604020202020204" pitchFamily="34" charset="0"/>
              </a:rPr>
              <a:t>3 John		85 AD</a:t>
            </a:r>
          </a:p>
          <a:p>
            <a:r>
              <a:rPr lang="en-US" sz="1600" b="1" dirty="0">
                <a:latin typeface="Arial" panose="020B0604020202020204" pitchFamily="34" charset="0"/>
                <a:cs typeface="Arial" panose="020B0604020202020204" pitchFamily="34" charset="0"/>
              </a:rPr>
              <a:t>Revelation	95 AD</a:t>
            </a:r>
          </a:p>
          <a:p>
            <a:endParaRPr lang="en-US" sz="1600" b="1" dirty="0">
              <a:latin typeface="Arial" panose="020B0604020202020204" pitchFamily="34" charset="0"/>
              <a:cs typeface="Arial" panose="020B0604020202020204" pitchFamily="34" charset="0"/>
            </a:endParaRPr>
          </a:p>
          <a:p>
            <a:endParaRPr lang="en-US" sz="16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F51E2DC5-378E-854C-A332-707165DEEF17}"/>
              </a:ext>
            </a:extLst>
          </p:cNvPr>
          <p:cNvSpPr txBox="1"/>
          <p:nvPr/>
        </p:nvSpPr>
        <p:spPr>
          <a:xfrm>
            <a:off x="457200" y="1143000"/>
            <a:ext cx="695960" cy="2648802"/>
          </a:xfrm>
          <a:prstGeom prst="rect">
            <a:avLst/>
          </a:prstGeom>
          <a:solidFill>
            <a:schemeClr val="tx1"/>
          </a:solidFill>
        </p:spPr>
        <p:txBody>
          <a:bodyPr vert="wordArtVert" wrap="none" rtlCol="0">
            <a:spAutoFit/>
          </a:bodyPr>
          <a:lstStyle/>
          <a:p>
            <a:r>
              <a:rPr lang="en-US" sz="2800" dirty="0">
                <a:solidFill>
                  <a:schemeClr val="bg1"/>
                </a:solidFill>
              </a:rPr>
              <a:t>CANON</a:t>
            </a:r>
          </a:p>
        </p:txBody>
      </p:sp>
      <p:sp>
        <p:nvSpPr>
          <p:cNvPr id="6" name="TextBox 5">
            <a:extLst>
              <a:ext uri="{FF2B5EF4-FFF2-40B4-BE49-F238E27FC236}">
                <a16:creationId xmlns:a16="http://schemas.microsoft.com/office/drawing/2014/main" id="{C9AE2C7E-A03C-4E48-A232-60C14185D943}"/>
              </a:ext>
            </a:extLst>
          </p:cNvPr>
          <p:cNvSpPr txBox="1"/>
          <p:nvPr/>
        </p:nvSpPr>
        <p:spPr>
          <a:xfrm>
            <a:off x="4572000" y="125290"/>
            <a:ext cx="695960" cy="6725111"/>
          </a:xfrm>
          <a:prstGeom prst="rect">
            <a:avLst/>
          </a:prstGeom>
          <a:solidFill>
            <a:schemeClr val="tx1"/>
          </a:solidFill>
        </p:spPr>
        <p:txBody>
          <a:bodyPr vert="wordArtVert" wrap="none" rtlCol="0">
            <a:spAutoFit/>
          </a:bodyPr>
          <a:lstStyle/>
          <a:p>
            <a:r>
              <a:rPr lang="en-US" sz="2800" dirty="0">
                <a:solidFill>
                  <a:schemeClr val="bg1"/>
                </a:solidFill>
              </a:rPr>
              <a:t>CHRONOLOGICAL</a:t>
            </a:r>
          </a:p>
        </p:txBody>
      </p:sp>
      <p:sp>
        <p:nvSpPr>
          <p:cNvPr id="7" name="TextBox 6">
            <a:extLst>
              <a:ext uri="{FF2B5EF4-FFF2-40B4-BE49-F238E27FC236}">
                <a16:creationId xmlns:a16="http://schemas.microsoft.com/office/drawing/2014/main" id="{63FA542F-8C30-4545-95F1-978F95B0399D}"/>
              </a:ext>
            </a:extLst>
          </p:cNvPr>
          <p:cNvSpPr txBox="1"/>
          <p:nvPr/>
        </p:nvSpPr>
        <p:spPr>
          <a:xfrm>
            <a:off x="-2895600" y="4419600"/>
            <a:ext cx="184731" cy="369332"/>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03A6B7C7-9372-A14C-95C6-401571F2815C}"/>
              </a:ext>
            </a:extLst>
          </p:cNvPr>
          <p:cNvSpPr txBox="1"/>
          <p:nvPr/>
        </p:nvSpPr>
        <p:spPr>
          <a:xfrm>
            <a:off x="29372" y="5780782"/>
            <a:ext cx="1242060" cy="1077218"/>
          </a:xfrm>
          <a:prstGeom prst="rect">
            <a:avLst/>
          </a:prstGeom>
          <a:noFill/>
        </p:spPr>
        <p:txBody>
          <a:bodyPr wrap="square" rtlCol="0">
            <a:spAutoFit/>
          </a:bodyPr>
          <a:lstStyle/>
          <a:p>
            <a:r>
              <a:rPr lang="en-US" sz="1600" i="1" dirty="0"/>
              <a:t>*From Hester, Heart of NT History</a:t>
            </a:r>
          </a:p>
        </p:txBody>
      </p:sp>
    </p:spTree>
    <p:extLst>
      <p:ext uri="{BB962C8B-B14F-4D97-AF65-F5344CB8AC3E}">
        <p14:creationId xmlns:p14="http://schemas.microsoft.com/office/powerpoint/2010/main" val="2956930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D33EFE-BD42-BF4C-9675-76C4906B3D75}"/>
              </a:ext>
            </a:extLst>
          </p:cNvPr>
          <p:cNvSpPr txBox="1"/>
          <p:nvPr/>
        </p:nvSpPr>
        <p:spPr>
          <a:xfrm>
            <a:off x="1447800" y="117693"/>
            <a:ext cx="2057400" cy="6740307"/>
          </a:xfrm>
          <a:prstGeom prst="rect">
            <a:avLst/>
          </a:prstGeom>
          <a:noFill/>
        </p:spPr>
        <p:txBody>
          <a:bodyPr wrap="square" rtlCol="0">
            <a:spAutoFit/>
          </a:bodyPr>
          <a:lstStyle/>
          <a:p>
            <a:r>
              <a:rPr lang="en-US" sz="1600" b="1" u="sng" dirty="0">
                <a:latin typeface="Arial" panose="020B0604020202020204" pitchFamily="34" charset="0"/>
                <a:cs typeface="Arial" panose="020B0604020202020204" pitchFamily="34" charset="0"/>
              </a:rPr>
              <a:t>Matthew</a:t>
            </a:r>
          </a:p>
          <a:p>
            <a:r>
              <a:rPr lang="en-US" sz="1600" b="1" dirty="0">
                <a:latin typeface="Arial" panose="020B0604020202020204" pitchFamily="34" charset="0"/>
                <a:cs typeface="Arial" panose="020B0604020202020204" pitchFamily="34" charset="0"/>
              </a:rPr>
              <a:t>Mark</a:t>
            </a:r>
          </a:p>
          <a:p>
            <a:r>
              <a:rPr lang="en-US" sz="1600" b="1" dirty="0">
                <a:latin typeface="Arial" panose="020B0604020202020204" pitchFamily="34" charset="0"/>
                <a:cs typeface="Arial" panose="020B0604020202020204" pitchFamily="34" charset="0"/>
              </a:rPr>
              <a:t>Luke </a:t>
            </a:r>
          </a:p>
          <a:p>
            <a:r>
              <a:rPr lang="en-US" sz="1600" b="1" dirty="0">
                <a:latin typeface="Arial" panose="020B0604020202020204" pitchFamily="34" charset="0"/>
                <a:cs typeface="Arial" panose="020B0604020202020204" pitchFamily="34" charset="0"/>
              </a:rPr>
              <a:t>John</a:t>
            </a:r>
          </a:p>
          <a:p>
            <a:r>
              <a:rPr lang="en-US" sz="1600" b="1" dirty="0">
                <a:latin typeface="Arial" panose="020B0604020202020204" pitchFamily="34" charset="0"/>
                <a:cs typeface="Arial" panose="020B0604020202020204" pitchFamily="34" charset="0"/>
              </a:rPr>
              <a:t>Acts</a:t>
            </a:r>
          </a:p>
          <a:p>
            <a:r>
              <a:rPr lang="en-US" sz="1600" b="1" dirty="0">
                <a:latin typeface="Arial" panose="020B0604020202020204" pitchFamily="34" charset="0"/>
                <a:cs typeface="Arial" panose="020B0604020202020204" pitchFamily="34" charset="0"/>
              </a:rPr>
              <a:t>Romans</a:t>
            </a:r>
          </a:p>
          <a:p>
            <a:r>
              <a:rPr lang="en-US" sz="1600" b="1" dirty="0">
                <a:latin typeface="Arial" panose="020B0604020202020204" pitchFamily="34" charset="0"/>
                <a:cs typeface="Arial" panose="020B0604020202020204" pitchFamily="34" charset="0"/>
              </a:rPr>
              <a:t>1 Corinthians</a:t>
            </a:r>
          </a:p>
          <a:p>
            <a:r>
              <a:rPr lang="en-US" sz="1600" b="1" dirty="0">
                <a:latin typeface="Arial" panose="020B0604020202020204" pitchFamily="34" charset="0"/>
                <a:cs typeface="Arial" panose="020B0604020202020204" pitchFamily="34" charset="0"/>
              </a:rPr>
              <a:t>2 Corinthians</a:t>
            </a:r>
          </a:p>
          <a:p>
            <a:r>
              <a:rPr lang="en-US" sz="1600" b="1" dirty="0">
                <a:latin typeface="Arial" panose="020B0604020202020204" pitchFamily="34" charset="0"/>
                <a:cs typeface="Arial" panose="020B0604020202020204" pitchFamily="34" charset="0"/>
              </a:rPr>
              <a:t>Galatians</a:t>
            </a:r>
          </a:p>
          <a:p>
            <a:r>
              <a:rPr lang="en-US" sz="1600" b="1" dirty="0">
                <a:latin typeface="Arial" panose="020B0604020202020204" pitchFamily="34" charset="0"/>
                <a:cs typeface="Arial" panose="020B0604020202020204" pitchFamily="34" charset="0"/>
              </a:rPr>
              <a:t>Ephesians</a:t>
            </a:r>
          </a:p>
          <a:p>
            <a:r>
              <a:rPr lang="en-US" sz="1600" b="1" dirty="0">
                <a:latin typeface="Arial" panose="020B0604020202020204" pitchFamily="34" charset="0"/>
                <a:cs typeface="Arial" panose="020B0604020202020204" pitchFamily="34" charset="0"/>
              </a:rPr>
              <a:t>Philippians</a:t>
            </a:r>
          </a:p>
          <a:p>
            <a:r>
              <a:rPr lang="en-US" sz="1600" b="1" dirty="0">
                <a:latin typeface="Arial" panose="020B0604020202020204" pitchFamily="34" charset="0"/>
                <a:cs typeface="Arial" panose="020B0604020202020204" pitchFamily="34" charset="0"/>
              </a:rPr>
              <a:t>Colossians</a:t>
            </a:r>
          </a:p>
          <a:p>
            <a:r>
              <a:rPr lang="en-US" sz="1600" b="1" dirty="0">
                <a:latin typeface="Arial" panose="020B0604020202020204" pitchFamily="34" charset="0"/>
                <a:cs typeface="Arial" panose="020B0604020202020204" pitchFamily="34" charset="0"/>
              </a:rPr>
              <a:t>1 Thessalonians</a:t>
            </a:r>
          </a:p>
          <a:p>
            <a:r>
              <a:rPr lang="en-US" sz="1600" b="1" dirty="0">
                <a:latin typeface="Arial" panose="020B0604020202020204" pitchFamily="34" charset="0"/>
                <a:cs typeface="Arial" panose="020B0604020202020204" pitchFamily="34" charset="0"/>
              </a:rPr>
              <a:t>2 Thessalonians</a:t>
            </a:r>
          </a:p>
          <a:p>
            <a:r>
              <a:rPr lang="en-US" sz="1600" b="1" dirty="0">
                <a:latin typeface="Arial" panose="020B0604020202020204" pitchFamily="34" charset="0"/>
                <a:cs typeface="Arial" panose="020B0604020202020204" pitchFamily="34" charset="0"/>
              </a:rPr>
              <a:t>1 Timothy</a:t>
            </a:r>
          </a:p>
          <a:p>
            <a:r>
              <a:rPr lang="en-US" sz="1600" b="1" dirty="0">
                <a:latin typeface="Arial" panose="020B0604020202020204" pitchFamily="34" charset="0"/>
                <a:cs typeface="Arial" panose="020B0604020202020204" pitchFamily="34" charset="0"/>
              </a:rPr>
              <a:t>2 Timothy</a:t>
            </a:r>
          </a:p>
          <a:p>
            <a:r>
              <a:rPr lang="en-US" sz="1600" b="1" dirty="0">
                <a:latin typeface="Arial" panose="020B0604020202020204" pitchFamily="34" charset="0"/>
                <a:cs typeface="Arial" panose="020B0604020202020204" pitchFamily="34" charset="0"/>
              </a:rPr>
              <a:t>Titus</a:t>
            </a:r>
          </a:p>
          <a:p>
            <a:r>
              <a:rPr lang="en-US" sz="1600" b="1" dirty="0">
                <a:latin typeface="Arial" panose="020B0604020202020204" pitchFamily="34" charset="0"/>
                <a:cs typeface="Arial" panose="020B0604020202020204" pitchFamily="34" charset="0"/>
              </a:rPr>
              <a:t>Philemon </a:t>
            </a:r>
          </a:p>
          <a:p>
            <a:r>
              <a:rPr lang="en-US" sz="1600" b="1" dirty="0">
                <a:latin typeface="Arial" panose="020B0604020202020204" pitchFamily="34" charset="0"/>
                <a:cs typeface="Arial" panose="020B0604020202020204" pitchFamily="34" charset="0"/>
              </a:rPr>
              <a:t>Hebrews</a:t>
            </a:r>
          </a:p>
          <a:p>
            <a:r>
              <a:rPr lang="en-US" sz="1600" b="1" dirty="0">
                <a:latin typeface="Arial" panose="020B0604020202020204" pitchFamily="34" charset="0"/>
                <a:cs typeface="Arial" panose="020B0604020202020204" pitchFamily="34" charset="0"/>
              </a:rPr>
              <a:t>James</a:t>
            </a:r>
          </a:p>
          <a:p>
            <a:r>
              <a:rPr lang="en-US" sz="1600" b="1" dirty="0">
                <a:latin typeface="Arial" panose="020B0604020202020204" pitchFamily="34" charset="0"/>
                <a:cs typeface="Arial" panose="020B0604020202020204" pitchFamily="34" charset="0"/>
              </a:rPr>
              <a:t>1 Peter</a:t>
            </a:r>
          </a:p>
          <a:p>
            <a:r>
              <a:rPr lang="en-US" sz="1600" b="1" dirty="0">
                <a:latin typeface="Arial" panose="020B0604020202020204" pitchFamily="34" charset="0"/>
                <a:cs typeface="Arial" panose="020B0604020202020204" pitchFamily="34" charset="0"/>
              </a:rPr>
              <a:t>2 Peter</a:t>
            </a:r>
          </a:p>
          <a:p>
            <a:r>
              <a:rPr lang="en-US" sz="1600" b="1" dirty="0">
                <a:latin typeface="Arial" panose="020B0604020202020204" pitchFamily="34" charset="0"/>
                <a:cs typeface="Arial" panose="020B0604020202020204" pitchFamily="34" charset="0"/>
              </a:rPr>
              <a:t>1 John</a:t>
            </a:r>
          </a:p>
          <a:p>
            <a:r>
              <a:rPr lang="en-US" sz="1600" b="1" dirty="0">
                <a:latin typeface="Arial" panose="020B0604020202020204" pitchFamily="34" charset="0"/>
                <a:cs typeface="Arial" panose="020B0604020202020204" pitchFamily="34" charset="0"/>
              </a:rPr>
              <a:t>2 John</a:t>
            </a:r>
          </a:p>
          <a:p>
            <a:r>
              <a:rPr lang="en-US" sz="1600" b="1" dirty="0">
                <a:latin typeface="Arial" panose="020B0604020202020204" pitchFamily="34" charset="0"/>
                <a:cs typeface="Arial" panose="020B0604020202020204" pitchFamily="34" charset="0"/>
              </a:rPr>
              <a:t>3 John</a:t>
            </a:r>
          </a:p>
          <a:p>
            <a:r>
              <a:rPr lang="en-US" sz="1600" b="1" dirty="0">
                <a:latin typeface="Arial" panose="020B0604020202020204" pitchFamily="34" charset="0"/>
                <a:cs typeface="Arial" panose="020B0604020202020204" pitchFamily="34" charset="0"/>
              </a:rPr>
              <a:t>Jude</a:t>
            </a:r>
          </a:p>
          <a:p>
            <a:r>
              <a:rPr lang="en-US" sz="1600" b="1" dirty="0">
                <a:latin typeface="Arial" panose="020B0604020202020204" pitchFamily="34" charset="0"/>
                <a:cs typeface="Arial" panose="020B0604020202020204" pitchFamily="34" charset="0"/>
              </a:rPr>
              <a:t>Revelation</a:t>
            </a:r>
          </a:p>
        </p:txBody>
      </p:sp>
      <p:sp>
        <p:nvSpPr>
          <p:cNvPr id="4" name="TextBox 3">
            <a:extLst>
              <a:ext uri="{FF2B5EF4-FFF2-40B4-BE49-F238E27FC236}">
                <a16:creationId xmlns:a16="http://schemas.microsoft.com/office/drawing/2014/main" id="{94FAC7AB-4D08-0F40-BB9F-C5E491FC73EC}"/>
              </a:ext>
            </a:extLst>
          </p:cNvPr>
          <p:cNvSpPr txBox="1"/>
          <p:nvPr/>
        </p:nvSpPr>
        <p:spPr>
          <a:xfrm>
            <a:off x="6019800" y="125289"/>
            <a:ext cx="3094828" cy="7471373"/>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James	          	50 AD	</a:t>
            </a:r>
          </a:p>
          <a:p>
            <a:r>
              <a:rPr lang="en-US" sz="1600" b="1" dirty="0">
                <a:latin typeface="Arial" panose="020B0604020202020204" pitchFamily="34" charset="0"/>
                <a:cs typeface="Arial" panose="020B0604020202020204" pitchFamily="34" charset="0"/>
              </a:rPr>
              <a:t>Mark		50 AD</a:t>
            </a:r>
          </a:p>
          <a:p>
            <a:r>
              <a:rPr lang="en-US" sz="1600" b="1" dirty="0">
                <a:latin typeface="Arial" panose="020B0604020202020204" pitchFamily="34" charset="0"/>
                <a:cs typeface="Arial" panose="020B0604020202020204" pitchFamily="34" charset="0"/>
              </a:rPr>
              <a:t>1 Thessalonians	52 AD</a:t>
            </a:r>
          </a:p>
          <a:p>
            <a:r>
              <a:rPr lang="en-US" sz="1600" b="1" dirty="0">
                <a:latin typeface="Arial" panose="020B0604020202020204" pitchFamily="34" charset="0"/>
                <a:cs typeface="Arial" panose="020B0604020202020204" pitchFamily="34" charset="0"/>
              </a:rPr>
              <a:t>2 Thessalonians	52 AD</a:t>
            </a:r>
          </a:p>
          <a:p>
            <a:r>
              <a:rPr lang="en-US" sz="1600" b="1" dirty="0">
                <a:latin typeface="Arial" panose="020B0604020202020204" pitchFamily="34" charset="0"/>
                <a:cs typeface="Arial" panose="020B0604020202020204" pitchFamily="34" charset="0"/>
              </a:rPr>
              <a:t>1 Corinthians	57 AD</a:t>
            </a:r>
          </a:p>
          <a:p>
            <a:r>
              <a:rPr lang="en-US" sz="1600" b="1" dirty="0">
                <a:latin typeface="Arial" panose="020B0604020202020204" pitchFamily="34" charset="0"/>
                <a:cs typeface="Arial" panose="020B0604020202020204" pitchFamily="34" charset="0"/>
              </a:rPr>
              <a:t>2 Corinthians	57 AD</a:t>
            </a:r>
          </a:p>
          <a:p>
            <a:r>
              <a:rPr lang="en-US" sz="1600" b="1" dirty="0">
                <a:latin typeface="Arial" panose="020B0604020202020204" pitchFamily="34" charset="0"/>
                <a:cs typeface="Arial" panose="020B0604020202020204" pitchFamily="34" charset="0"/>
              </a:rPr>
              <a:t>Galatians	58 AD</a:t>
            </a:r>
          </a:p>
          <a:p>
            <a:r>
              <a:rPr lang="en-US" sz="1600" b="1" dirty="0">
                <a:latin typeface="Arial" panose="020B0604020202020204" pitchFamily="34" charset="0"/>
                <a:cs typeface="Arial" panose="020B0604020202020204" pitchFamily="34" charset="0"/>
              </a:rPr>
              <a:t>Romans		58 AD</a:t>
            </a:r>
          </a:p>
          <a:p>
            <a:r>
              <a:rPr lang="en-US" sz="1600" b="1" u="sng" dirty="0">
                <a:latin typeface="Arial" panose="020B0604020202020204" pitchFamily="34" charset="0"/>
                <a:cs typeface="Arial" panose="020B0604020202020204" pitchFamily="34" charset="0"/>
              </a:rPr>
              <a:t>Matthew</a:t>
            </a:r>
            <a:r>
              <a:rPr lang="en-US" sz="1600" b="1" dirty="0">
                <a:latin typeface="Arial" panose="020B0604020202020204" pitchFamily="34" charset="0"/>
                <a:cs typeface="Arial" panose="020B0604020202020204" pitchFamily="34" charset="0"/>
              </a:rPr>
              <a:t>		58 AD</a:t>
            </a:r>
          </a:p>
          <a:p>
            <a:r>
              <a:rPr lang="en-US" sz="1600" b="1" dirty="0">
                <a:latin typeface="Arial" panose="020B0604020202020204" pitchFamily="34" charset="0"/>
                <a:cs typeface="Arial" panose="020B0604020202020204" pitchFamily="34" charset="0"/>
              </a:rPr>
              <a:t>Luke		58 AD</a:t>
            </a:r>
          </a:p>
          <a:p>
            <a:r>
              <a:rPr lang="en-US" sz="1600" b="1" dirty="0">
                <a:latin typeface="Arial" panose="020B0604020202020204" pitchFamily="34" charset="0"/>
                <a:cs typeface="Arial" panose="020B0604020202020204" pitchFamily="34" charset="0"/>
              </a:rPr>
              <a:t>Acts		62 AD</a:t>
            </a:r>
          </a:p>
          <a:p>
            <a:r>
              <a:rPr lang="en-US" sz="1600" b="1" dirty="0">
                <a:latin typeface="Arial" panose="020B0604020202020204" pitchFamily="34" charset="0"/>
                <a:cs typeface="Arial" panose="020B0604020202020204" pitchFamily="34" charset="0"/>
              </a:rPr>
              <a:t>Philippians	62 AD</a:t>
            </a:r>
          </a:p>
          <a:p>
            <a:r>
              <a:rPr lang="en-US" sz="1600" b="1" dirty="0">
                <a:latin typeface="Arial" panose="020B0604020202020204" pitchFamily="34" charset="0"/>
                <a:cs typeface="Arial" panose="020B0604020202020204" pitchFamily="34" charset="0"/>
              </a:rPr>
              <a:t>Philemon	62 AD</a:t>
            </a:r>
          </a:p>
          <a:p>
            <a:r>
              <a:rPr lang="en-US" sz="1600" b="1" dirty="0">
                <a:latin typeface="Arial" panose="020B0604020202020204" pitchFamily="34" charset="0"/>
                <a:cs typeface="Arial" panose="020B0604020202020204" pitchFamily="34" charset="0"/>
              </a:rPr>
              <a:t>Colossians	62 AD</a:t>
            </a:r>
          </a:p>
          <a:p>
            <a:r>
              <a:rPr lang="en-US" sz="1600" b="1" dirty="0">
                <a:latin typeface="Arial" panose="020B0604020202020204" pitchFamily="34" charset="0"/>
                <a:cs typeface="Arial" panose="020B0604020202020204" pitchFamily="34" charset="0"/>
              </a:rPr>
              <a:t>Ephesians	62 AD</a:t>
            </a:r>
          </a:p>
          <a:p>
            <a:r>
              <a:rPr lang="en-US" sz="1600" b="1" dirty="0">
                <a:latin typeface="Arial" panose="020B0604020202020204" pitchFamily="34" charset="0"/>
                <a:cs typeface="Arial" panose="020B0604020202020204" pitchFamily="34" charset="0"/>
              </a:rPr>
              <a:t>1 Peter		65 AD</a:t>
            </a:r>
          </a:p>
          <a:p>
            <a:r>
              <a:rPr lang="en-US" sz="1600" b="1" dirty="0">
                <a:latin typeface="Arial" panose="020B0604020202020204" pitchFamily="34" charset="0"/>
                <a:cs typeface="Arial" panose="020B0604020202020204" pitchFamily="34" charset="0"/>
              </a:rPr>
              <a:t>2 Peter 		67 AD</a:t>
            </a:r>
          </a:p>
          <a:p>
            <a:r>
              <a:rPr lang="en-US" sz="1600" b="1" dirty="0">
                <a:latin typeface="Arial" panose="020B0604020202020204" pitchFamily="34" charset="0"/>
                <a:cs typeface="Arial" panose="020B0604020202020204" pitchFamily="34" charset="0"/>
              </a:rPr>
              <a:t>Jude 		67 AD</a:t>
            </a:r>
          </a:p>
          <a:p>
            <a:r>
              <a:rPr lang="en-US" sz="1600" b="1" dirty="0">
                <a:latin typeface="Arial" panose="020B0604020202020204" pitchFamily="34" charset="0"/>
                <a:cs typeface="Arial" panose="020B0604020202020204" pitchFamily="34" charset="0"/>
              </a:rPr>
              <a:t>Titus		67 AD</a:t>
            </a:r>
          </a:p>
          <a:p>
            <a:r>
              <a:rPr lang="en-US" sz="1600" b="1" dirty="0">
                <a:latin typeface="Arial" panose="020B0604020202020204" pitchFamily="34" charset="0"/>
                <a:cs typeface="Arial" panose="020B0604020202020204" pitchFamily="34" charset="0"/>
              </a:rPr>
              <a:t>1 Timothy	67 AD</a:t>
            </a:r>
          </a:p>
          <a:p>
            <a:r>
              <a:rPr lang="en-US" sz="1600" b="1" dirty="0">
                <a:latin typeface="Arial" panose="020B0604020202020204" pitchFamily="34" charset="0"/>
                <a:cs typeface="Arial" panose="020B0604020202020204" pitchFamily="34" charset="0"/>
              </a:rPr>
              <a:t>2 Timothy	68 AD</a:t>
            </a:r>
          </a:p>
          <a:p>
            <a:r>
              <a:rPr lang="en-US" sz="1600" b="1" dirty="0">
                <a:latin typeface="Arial" panose="020B0604020202020204" pitchFamily="34" charset="0"/>
                <a:cs typeface="Arial" panose="020B0604020202020204" pitchFamily="34" charset="0"/>
              </a:rPr>
              <a:t>Hebrews		69 AD</a:t>
            </a:r>
          </a:p>
          <a:p>
            <a:r>
              <a:rPr lang="en-US" sz="1600" b="1" dirty="0">
                <a:latin typeface="Arial" panose="020B0604020202020204" pitchFamily="34" charset="0"/>
                <a:cs typeface="Arial" panose="020B0604020202020204" pitchFamily="34" charset="0"/>
              </a:rPr>
              <a:t>John (Gospel)	85 AD</a:t>
            </a:r>
          </a:p>
          <a:p>
            <a:r>
              <a:rPr lang="en-US" sz="1600" b="1" dirty="0">
                <a:latin typeface="Arial" panose="020B0604020202020204" pitchFamily="34" charset="0"/>
                <a:cs typeface="Arial" panose="020B0604020202020204" pitchFamily="34" charset="0"/>
              </a:rPr>
              <a:t>1 John		85 AD</a:t>
            </a:r>
          </a:p>
          <a:p>
            <a:r>
              <a:rPr lang="en-US" sz="1600" b="1" dirty="0">
                <a:latin typeface="Arial" panose="020B0604020202020204" pitchFamily="34" charset="0"/>
                <a:cs typeface="Arial" panose="020B0604020202020204" pitchFamily="34" charset="0"/>
              </a:rPr>
              <a:t>2 John		85 AD</a:t>
            </a:r>
          </a:p>
          <a:p>
            <a:r>
              <a:rPr lang="en-US" sz="1600" b="1" dirty="0">
                <a:latin typeface="Arial" panose="020B0604020202020204" pitchFamily="34" charset="0"/>
                <a:cs typeface="Arial" panose="020B0604020202020204" pitchFamily="34" charset="0"/>
              </a:rPr>
              <a:t>3 John		85 AD</a:t>
            </a:r>
          </a:p>
          <a:p>
            <a:r>
              <a:rPr lang="en-US" sz="1600" b="1" dirty="0">
                <a:latin typeface="Arial" panose="020B0604020202020204" pitchFamily="34" charset="0"/>
                <a:cs typeface="Arial" panose="020B0604020202020204" pitchFamily="34" charset="0"/>
              </a:rPr>
              <a:t>Revelation	95 AD</a:t>
            </a:r>
          </a:p>
          <a:p>
            <a:endParaRPr lang="en-US" sz="1600" b="1" dirty="0">
              <a:latin typeface="Arial" panose="020B0604020202020204" pitchFamily="34" charset="0"/>
              <a:cs typeface="Arial" panose="020B0604020202020204" pitchFamily="34" charset="0"/>
            </a:endParaRPr>
          </a:p>
          <a:p>
            <a:endParaRPr lang="en-US" sz="16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F51E2DC5-378E-854C-A332-707165DEEF17}"/>
              </a:ext>
            </a:extLst>
          </p:cNvPr>
          <p:cNvSpPr txBox="1"/>
          <p:nvPr/>
        </p:nvSpPr>
        <p:spPr>
          <a:xfrm>
            <a:off x="457200" y="1143000"/>
            <a:ext cx="695960" cy="2648802"/>
          </a:xfrm>
          <a:prstGeom prst="rect">
            <a:avLst/>
          </a:prstGeom>
          <a:solidFill>
            <a:schemeClr val="tx1"/>
          </a:solidFill>
        </p:spPr>
        <p:txBody>
          <a:bodyPr vert="wordArtVert" wrap="none" rtlCol="0">
            <a:spAutoFit/>
          </a:bodyPr>
          <a:lstStyle/>
          <a:p>
            <a:r>
              <a:rPr lang="en-US" sz="2800" dirty="0">
                <a:solidFill>
                  <a:schemeClr val="bg1"/>
                </a:solidFill>
              </a:rPr>
              <a:t>CANON</a:t>
            </a:r>
          </a:p>
        </p:txBody>
      </p:sp>
      <p:sp>
        <p:nvSpPr>
          <p:cNvPr id="6" name="TextBox 5">
            <a:extLst>
              <a:ext uri="{FF2B5EF4-FFF2-40B4-BE49-F238E27FC236}">
                <a16:creationId xmlns:a16="http://schemas.microsoft.com/office/drawing/2014/main" id="{C9AE2C7E-A03C-4E48-A232-60C14185D943}"/>
              </a:ext>
            </a:extLst>
          </p:cNvPr>
          <p:cNvSpPr txBox="1"/>
          <p:nvPr/>
        </p:nvSpPr>
        <p:spPr>
          <a:xfrm>
            <a:off x="5082121" y="125290"/>
            <a:ext cx="695960" cy="6725111"/>
          </a:xfrm>
          <a:prstGeom prst="rect">
            <a:avLst/>
          </a:prstGeom>
          <a:solidFill>
            <a:schemeClr val="tx1"/>
          </a:solidFill>
        </p:spPr>
        <p:txBody>
          <a:bodyPr vert="wordArtVert" wrap="none" rtlCol="0">
            <a:spAutoFit/>
          </a:bodyPr>
          <a:lstStyle/>
          <a:p>
            <a:r>
              <a:rPr lang="en-US" sz="2800" dirty="0">
                <a:solidFill>
                  <a:schemeClr val="bg1"/>
                </a:solidFill>
              </a:rPr>
              <a:t>CHRONOLOGICAL</a:t>
            </a:r>
          </a:p>
        </p:txBody>
      </p:sp>
      <p:sp>
        <p:nvSpPr>
          <p:cNvPr id="7" name="TextBox 6">
            <a:extLst>
              <a:ext uri="{FF2B5EF4-FFF2-40B4-BE49-F238E27FC236}">
                <a16:creationId xmlns:a16="http://schemas.microsoft.com/office/drawing/2014/main" id="{63FA542F-8C30-4545-95F1-978F95B0399D}"/>
              </a:ext>
            </a:extLst>
          </p:cNvPr>
          <p:cNvSpPr txBox="1"/>
          <p:nvPr/>
        </p:nvSpPr>
        <p:spPr>
          <a:xfrm>
            <a:off x="-2895600" y="4419600"/>
            <a:ext cx="184731" cy="369332"/>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03A6B7C7-9372-A14C-95C6-401571F2815C}"/>
              </a:ext>
            </a:extLst>
          </p:cNvPr>
          <p:cNvSpPr txBox="1"/>
          <p:nvPr/>
        </p:nvSpPr>
        <p:spPr>
          <a:xfrm>
            <a:off x="29372" y="5780782"/>
            <a:ext cx="1242060" cy="1077218"/>
          </a:xfrm>
          <a:prstGeom prst="rect">
            <a:avLst/>
          </a:prstGeom>
          <a:noFill/>
        </p:spPr>
        <p:txBody>
          <a:bodyPr wrap="square" rtlCol="0">
            <a:spAutoFit/>
          </a:bodyPr>
          <a:lstStyle/>
          <a:p>
            <a:r>
              <a:rPr lang="en-US" sz="1600" i="1" dirty="0"/>
              <a:t>*From Hester, Heart of NT History</a:t>
            </a:r>
          </a:p>
        </p:txBody>
      </p:sp>
      <p:sp>
        <p:nvSpPr>
          <p:cNvPr id="2" name="TextBox 1">
            <a:extLst>
              <a:ext uri="{FF2B5EF4-FFF2-40B4-BE49-F238E27FC236}">
                <a16:creationId xmlns:a16="http://schemas.microsoft.com/office/drawing/2014/main" id="{669DD517-5744-B04B-9287-E528207B1810}"/>
              </a:ext>
            </a:extLst>
          </p:cNvPr>
          <p:cNvSpPr txBox="1"/>
          <p:nvPr/>
        </p:nvSpPr>
        <p:spPr>
          <a:xfrm>
            <a:off x="3222147" y="1143000"/>
            <a:ext cx="1618255" cy="4154984"/>
          </a:xfrm>
          <a:prstGeom prst="rect">
            <a:avLst/>
          </a:prstGeom>
          <a:solidFill>
            <a:srgbClr val="FFC000"/>
          </a:solidFill>
          <a:ln w="38100">
            <a:solidFill>
              <a:schemeClr val="tx1"/>
            </a:solidFill>
          </a:ln>
        </p:spPr>
        <p:txBody>
          <a:bodyPr wrap="square" rtlCol="0">
            <a:spAutoFit/>
          </a:bodyPr>
          <a:lstStyle/>
          <a:p>
            <a:r>
              <a:rPr lang="en-US" sz="2400" b="1" dirty="0"/>
              <a:t>Twenty-seven Books written by no less than eight different men in a period of about fifty years.  </a:t>
            </a:r>
          </a:p>
        </p:txBody>
      </p:sp>
    </p:spTree>
    <p:extLst>
      <p:ext uri="{BB962C8B-B14F-4D97-AF65-F5344CB8AC3E}">
        <p14:creationId xmlns:p14="http://schemas.microsoft.com/office/powerpoint/2010/main" val="2483159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
            <a:extLst>
              <a:ext uri="{FF2B5EF4-FFF2-40B4-BE49-F238E27FC236}">
                <a16:creationId xmlns:a16="http://schemas.microsoft.com/office/drawing/2014/main" id="{EE45AD7F-DB2B-9843-9E59-9044537A9BA3}"/>
              </a:ext>
            </a:extLst>
          </p:cNvPr>
          <p:cNvSpPr txBox="1">
            <a:spLocks noChangeArrowheads="1"/>
          </p:cNvSpPr>
          <p:nvPr/>
        </p:nvSpPr>
        <p:spPr bwMode="auto">
          <a:xfrm>
            <a:off x="2057400" y="307975"/>
            <a:ext cx="4625975" cy="649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spcBef>
                <a:spcPts val="813"/>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3200">
                <a:solidFill>
                  <a:srgbClr val="000000"/>
                </a:solidFill>
                <a:latin typeface="Arial" panose="020B0604020202020204" pitchFamily="34" charset="0"/>
              </a:defRPr>
            </a:lvl1pPr>
            <a:lvl2pPr eaLnBrk="0" hangingPunct="0">
              <a:spcBef>
                <a:spcPts val="713"/>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panose="020B0604020202020204" pitchFamily="34" charset="0"/>
              </a:defRPr>
            </a:lvl2pPr>
            <a:lvl3pPr eaLnBrk="0" hangingPunct="0">
              <a:spcBef>
                <a:spcPts val="613"/>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panose="020B0604020202020204" pitchFamily="34" charset="0"/>
              </a:defRPr>
            </a:lvl3pPr>
            <a:lvl4pPr eaLnBrk="0" hangingPunct="0">
              <a:spcBef>
                <a:spcPts val="513"/>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panose="020B0604020202020204" pitchFamily="34" charset="0"/>
              </a:defRPr>
            </a:lvl4pPr>
            <a:lvl5pPr eaLnBrk="0" hangingPunct="0">
              <a:spcBef>
                <a:spcPts val="513"/>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panose="020B0604020202020204" pitchFamily="34" charset="0"/>
              </a:defRPr>
            </a:lvl5pPr>
            <a:lvl6pPr marL="2514600" indent="-228600" defTabSz="457200" eaLnBrk="0" fontAlgn="base" hangingPunct="0">
              <a:spcBef>
                <a:spcPts val="513"/>
              </a:spcBef>
              <a:spcAft>
                <a:spcPts val="13"/>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panose="020B0604020202020204" pitchFamily="34" charset="0"/>
              </a:defRPr>
            </a:lvl6pPr>
            <a:lvl7pPr marL="2971800" indent="-228600" defTabSz="457200" eaLnBrk="0" fontAlgn="base" hangingPunct="0">
              <a:spcBef>
                <a:spcPts val="513"/>
              </a:spcBef>
              <a:spcAft>
                <a:spcPts val="13"/>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panose="020B0604020202020204" pitchFamily="34" charset="0"/>
              </a:defRPr>
            </a:lvl7pPr>
            <a:lvl8pPr marL="3429000" indent="-228600" defTabSz="457200" eaLnBrk="0" fontAlgn="base" hangingPunct="0">
              <a:spcBef>
                <a:spcPts val="513"/>
              </a:spcBef>
              <a:spcAft>
                <a:spcPts val="13"/>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panose="020B0604020202020204" pitchFamily="34" charset="0"/>
              </a:defRPr>
            </a:lvl8pPr>
            <a:lvl9pPr marL="3886200" indent="-228600" defTabSz="457200" eaLnBrk="0" fontAlgn="base" hangingPunct="0">
              <a:spcBef>
                <a:spcPts val="513"/>
              </a:spcBef>
              <a:spcAft>
                <a:spcPts val="13"/>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panose="020B0604020202020204" pitchFamily="34" charset="0"/>
              </a:defRPr>
            </a:lvl9pPr>
          </a:lstStyle>
          <a:p>
            <a:pPr eaLnBrk="1" hangingPunct="1">
              <a:spcBef>
                <a:spcPts val="13"/>
              </a:spcBef>
              <a:buClrTx/>
              <a:buFontTx/>
              <a:buNone/>
            </a:pPr>
            <a:r>
              <a:rPr lang="en-US" altLang="en-US" sz="3600" b="1" dirty="0">
                <a:solidFill>
                  <a:srgbClr val="3333CC"/>
                </a:solidFill>
              </a:rPr>
              <a:t>Our Bible's Content </a:t>
            </a:r>
          </a:p>
        </p:txBody>
      </p:sp>
      <p:pic>
        <p:nvPicPr>
          <p:cNvPr id="9219" name="Picture 2">
            <a:extLst>
              <a:ext uri="{FF2B5EF4-FFF2-40B4-BE49-F238E27FC236}">
                <a16:creationId xmlns:a16="http://schemas.microsoft.com/office/drawing/2014/main" id="{95E37553-7AB1-7240-9109-73B74243B4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013" y="128588"/>
            <a:ext cx="1322387" cy="1489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220" name="Text Box 3">
            <a:extLst>
              <a:ext uri="{FF2B5EF4-FFF2-40B4-BE49-F238E27FC236}">
                <a16:creationId xmlns:a16="http://schemas.microsoft.com/office/drawing/2014/main" id="{2CF63F27-51D8-8C4E-878A-1511F9FF4421}"/>
              </a:ext>
            </a:extLst>
          </p:cNvPr>
          <p:cNvSpPr txBox="1">
            <a:spLocks noChangeArrowheads="1"/>
          </p:cNvSpPr>
          <p:nvPr/>
        </p:nvSpPr>
        <p:spPr bwMode="auto">
          <a:xfrm>
            <a:off x="1592263" y="1155700"/>
            <a:ext cx="5816600" cy="3787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spcBef>
                <a:spcPts val="813"/>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3200">
                <a:solidFill>
                  <a:srgbClr val="000000"/>
                </a:solidFill>
                <a:latin typeface="Arial" panose="020B0604020202020204" pitchFamily="34" charset="0"/>
              </a:defRPr>
            </a:lvl1pPr>
            <a:lvl2pPr eaLnBrk="0" hangingPunct="0">
              <a:spcBef>
                <a:spcPts val="713"/>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800">
                <a:solidFill>
                  <a:srgbClr val="000000"/>
                </a:solidFill>
                <a:latin typeface="Arial" panose="020B0604020202020204" pitchFamily="34" charset="0"/>
              </a:defRPr>
            </a:lvl2pPr>
            <a:lvl3pPr eaLnBrk="0" hangingPunct="0">
              <a:spcBef>
                <a:spcPts val="613"/>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400">
                <a:solidFill>
                  <a:srgbClr val="000000"/>
                </a:solidFill>
                <a:latin typeface="Arial" panose="020B0604020202020204" pitchFamily="34" charset="0"/>
              </a:defRPr>
            </a:lvl3pPr>
            <a:lvl4pPr eaLnBrk="0" hangingPunct="0">
              <a:spcBef>
                <a:spcPts val="513"/>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panose="020B0604020202020204" pitchFamily="34" charset="0"/>
              </a:defRPr>
            </a:lvl4pPr>
            <a:lvl5pPr eaLnBrk="0" hangingPunct="0">
              <a:spcBef>
                <a:spcPts val="513"/>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panose="020B0604020202020204" pitchFamily="34" charset="0"/>
              </a:defRPr>
            </a:lvl5pPr>
            <a:lvl6pPr marL="2514600" indent="-228600" defTabSz="457200" eaLnBrk="0" fontAlgn="base" hangingPunct="0">
              <a:spcBef>
                <a:spcPts val="513"/>
              </a:spcBef>
              <a:spcAft>
                <a:spcPts val="13"/>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panose="020B0604020202020204" pitchFamily="34" charset="0"/>
              </a:defRPr>
            </a:lvl6pPr>
            <a:lvl7pPr marL="2971800" indent="-228600" defTabSz="457200" eaLnBrk="0" fontAlgn="base" hangingPunct="0">
              <a:spcBef>
                <a:spcPts val="513"/>
              </a:spcBef>
              <a:spcAft>
                <a:spcPts val="13"/>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panose="020B0604020202020204" pitchFamily="34" charset="0"/>
              </a:defRPr>
            </a:lvl7pPr>
            <a:lvl8pPr marL="3429000" indent="-228600" defTabSz="457200" eaLnBrk="0" fontAlgn="base" hangingPunct="0">
              <a:spcBef>
                <a:spcPts val="513"/>
              </a:spcBef>
              <a:spcAft>
                <a:spcPts val="13"/>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panose="020B0604020202020204" pitchFamily="34" charset="0"/>
              </a:defRPr>
            </a:lvl8pPr>
            <a:lvl9pPr marL="3886200" indent="-228600" defTabSz="457200" eaLnBrk="0" fontAlgn="base" hangingPunct="0">
              <a:spcBef>
                <a:spcPts val="513"/>
              </a:spcBef>
              <a:spcAft>
                <a:spcPts val="13"/>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Lst>
              <a:defRPr sz="2000">
                <a:solidFill>
                  <a:srgbClr val="000000"/>
                </a:solidFill>
                <a:latin typeface="Arial" panose="020B0604020202020204" pitchFamily="34" charset="0"/>
              </a:defRPr>
            </a:lvl9pPr>
          </a:lstStyle>
          <a:p>
            <a:pPr eaLnBrk="1" hangingPunct="1">
              <a:spcBef>
                <a:spcPts val="13"/>
              </a:spcBef>
              <a:buClrTx/>
              <a:buFontTx/>
              <a:buNone/>
            </a:pPr>
            <a:r>
              <a:rPr lang="en-US" altLang="en-US" sz="2400" b="1" dirty="0"/>
              <a:t>Today’s Bible canon consists of:</a:t>
            </a:r>
          </a:p>
          <a:p>
            <a:pPr eaLnBrk="1" hangingPunct="1">
              <a:spcBef>
                <a:spcPts val="13"/>
              </a:spcBef>
              <a:buClrTx/>
              <a:buFontTx/>
              <a:buNone/>
            </a:pPr>
            <a:r>
              <a:rPr lang="en-US" altLang="en-US" sz="2400" b="1" dirty="0">
                <a:solidFill>
                  <a:srgbClr val="FF3300"/>
                </a:solidFill>
              </a:rPr>
              <a:t>39 OT writings</a:t>
            </a:r>
            <a:r>
              <a:rPr lang="en-US" altLang="en-US" sz="2400" b="1" dirty="0"/>
              <a:t> </a:t>
            </a:r>
          </a:p>
          <a:p>
            <a:pPr eaLnBrk="1" hangingPunct="1">
              <a:spcBef>
                <a:spcPts val="13"/>
              </a:spcBef>
              <a:buClrTx/>
              <a:buFontTx/>
              <a:buNone/>
            </a:pPr>
            <a:r>
              <a:rPr lang="en-US" altLang="en-US" sz="2400" b="1" dirty="0"/>
              <a:t>	Pentateuch (Torah):  5 books of Moses</a:t>
            </a:r>
          </a:p>
          <a:p>
            <a:pPr eaLnBrk="1" hangingPunct="1">
              <a:spcBef>
                <a:spcPts val="13"/>
              </a:spcBef>
              <a:buClrTx/>
              <a:buFontTx/>
              <a:buNone/>
            </a:pPr>
            <a:r>
              <a:rPr lang="en-US" altLang="en-US" sz="2400" b="1" dirty="0"/>
              <a:t>	History: 12 books</a:t>
            </a:r>
          </a:p>
          <a:p>
            <a:pPr eaLnBrk="1" hangingPunct="1">
              <a:spcBef>
                <a:spcPts val="13"/>
              </a:spcBef>
              <a:buClrTx/>
              <a:buFontTx/>
              <a:buNone/>
            </a:pPr>
            <a:r>
              <a:rPr lang="en-US" altLang="en-US" sz="2400" b="1" dirty="0"/>
              <a:t>	Poetry/Wisdom:  5 books</a:t>
            </a:r>
          </a:p>
          <a:p>
            <a:pPr eaLnBrk="1" hangingPunct="1">
              <a:spcBef>
                <a:spcPts val="13"/>
              </a:spcBef>
              <a:buClrTx/>
              <a:buFontTx/>
              <a:buNone/>
            </a:pPr>
            <a:r>
              <a:rPr lang="en-US" altLang="en-US" sz="2400" b="1" dirty="0"/>
              <a:t>	Prophesy:  5 major; 12 minor</a:t>
            </a:r>
          </a:p>
          <a:p>
            <a:pPr eaLnBrk="1" hangingPunct="1">
              <a:spcBef>
                <a:spcPts val="13"/>
              </a:spcBef>
              <a:buClrTx/>
              <a:buFontTx/>
              <a:buNone/>
            </a:pPr>
            <a:r>
              <a:rPr lang="en-US" altLang="en-US" sz="2400" b="1" dirty="0">
                <a:solidFill>
                  <a:srgbClr val="FF3300"/>
                </a:solidFill>
              </a:rPr>
              <a:t>27 NT writings</a:t>
            </a:r>
            <a:r>
              <a:rPr lang="en-US" altLang="en-US" sz="2400" b="1" dirty="0"/>
              <a:t> </a:t>
            </a:r>
          </a:p>
          <a:p>
            <a:pPr eaLnBrk="1" hangingPunct="1">
              <a:spcBef>
                <a:spcPts val="13"/>
              </a:spcBef>
              <a:buClrTx/>
              <a:buFontTx/>
              <a:buNone/>
            </a:pPr>
            <a:r>
              <a:rPr lang="en-US" altLang="en-US" sz="2400" b="1" dirty="0"/>
              <a:t>	History: 4 gospels and Acts</a:t>
            </a:r>
          </a:p>
          <a:p>
            <a:pPr eaLnBrk="1" hangingPunct="1">
              <a:spcBef>
                <a:spcPts val="13"/>
              </a:spcBef>
              <a:buClrTx/>
              <a:buFontTx/>
              <a:buNone/>
            </a:pPr>
            <a:r>
              <a:rPr lang="en-US" altLang="en-US" sz="2400" b="1" dirty="0"/>
              <a:t>	Epistles:  13 by Paul; 8 by five others</a:t>
            </a:r>
          </a:p>
          <a:p>
            <a:pPr eaLnBrk="1" hangingPunct="1">
              <a:spcBef>
                <a:spcPts val="13"/>
              </a:spcBef>
              <a:buClrTx/>
              <a:buFontTx/>
              <a:buNone/>
            </a:pPr>
            <a:r>
              <a:rPr lang="en-US" altLang="en-US" sz="2400" b="1" dirty="0"/>
              <a:t>	Prophesy: 1</a:t>
            </a:r>
          </a:p>
        </p:txBody>
      </p:sp>
      <p:sp>
        <p:nvSpPr>
          <p:cNvPr id="9221" name="TextBox 1">
            <a:extLst>
              <a:ext uri="{FF2B5EF4-FFF2-40B4-BE49-F238E27FC236}">
                <a16:creationId xmlns:a16="http://schemas.microsoft.com/office/drawing/2014/main" id="{A174E3BA-9256-5446-B76E-AE44E2DF1BF0}"/>
              </a:ext>
            </a:extLst>
          </p:cNvPr>
          <p:cNvSpPr txBox="1">
            <a:spLocks noChangeArrowheads="1"/>
          </p:cNvSpPr>
          <p:nvPr/>
        </p:nvSpPr>
        <p:spPr bwMode="auto">
          <a:xfrm>
            <a:off x="606425" y="5014913"/>
            <a:ext cx="8323263"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b="1" dirty="0">
                <a:solidFill>
                  <a:schemeClr val="tx1"/>
                </a:solidFill>
                <a:latin typeface="Arial" panose="020B0604020202020204" pitchFamily="34" charset="0"/>
              </a:rPr>
              <a:t>This "canon" of scripture was first listed in </a:t>
            </a:r>
            <a:r>
              <a:rPr lang="en-US" altLang="en-US" b="1" dirty="0">
                <a:solidFill>
                  <a:srgbClr val="3333CC"/>
                </a:solidFill>
                <a:latin typeface="Arial" panose="020B0604020202020204" pitchFamily="34" charset="0"/>
              </a:rPr>
              <a:t>367 AD</a:t>
            </a:r>
          </a:p>
          <a:p>
            <a:endParaRPr lang="en-US" altLang="en-US" sz="1200" b="1" dirty="0">
              <a:solidFill>
                <a:schemeClr val="tx1"/>
              </a:solidFill>
              <a:latin typeface="Arial" panose="020B0604020202020204" pitchFamily="34" charset="0"/>
            </a:endParaRPr>
          </a:p>
          <a:p>
            <a:r>
              <a:rPr lang="en-US" altLang="en-US" b="1" dirty="0">
                <a:solidFill>
                  <a:schemeClr val="tx1"/>
                </a:solidFill>
                <a:latin typeface="Arial" panose="020B0604020202020204" pitchFamily="34" charset="0"/>
              </a:rPr>
              <a:t>But the Hebrew Bible came together much earlier, when the Jews realized the significance of the written word.</a:t>
            </a:r>
            <a:endParaRPr lang="en-US" altLang="en-US" dirty="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6130</TotalTime>
  <Words>7764</Words>
  <Application>Microsoft Macintosh PowerPoint</Application>
  <PresentationFormat>On-screen Show (4:3)</PresentationFormat>
  <Paragraphs>829</Paragraphs>
  <Slides>37</Slides>
  <Notes>36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37</vt:i4>
      </vt:variant>
    </vt:vector>
  </HeadingPairs>
  <TitlesOfParts>
    <vt:vector size="47" baseType="lpstr">
      <vt:lpstr>Abadi</vt:lpstr>
      <vt:lpstr>Abadi MT Condensed Extra Bold</vt:lpstr>
      <vt:lpstr>Aharoni</vt:lpstr>
      <vt:lpstr>Arial</vt:lpstr>
      <vt:lpstr>Calibri</vt:lpstr>
      <vt:lpstr>Corbel</vt:lpstr>
      <vt:lpstr>Wingdings</vt:lpstr>
      <vt:lpstr>Wingdings 2</vt:lpstr>
      <vt:lpstr>Wingdings 3</vt:lpstr>
      <vt:lpstr>Module</vt:lpstr>
      <vt:lpstr>Symphony of the Scriptures</vt:lpstr>
      <vt:lpstr>Constant Sources Used for NT </vt:lpstr>
      <vt:lpstr>Matthew</vt:lpstr>
      <vt:lpstr>PowerPoint Presentation</vt:lpstr>
      <vt:lpstr>PowerPoint Presentation</vt:lpstr>
      <vt:lpstr>PowerPoint Presentation</vt:lpstr>
      <vt:lpstr>PowerPoint Presentation</vt:lpstr>
      <vt:lpstr>PowerPoint Presentation</vt:lpstr>
      <vt:lpstr>PowerPoint Presentation</vt:lpstr>
      <vt:lpstr>About the New Testament  “Canon”</vt:lpstr>
      <vt:lpstr>PowerPoint Presentation</vt:lpstr>
      <vt:lpstr>General comments about the Gospels</vt:lpstr>
      <vt:lpstr>“Synoptic”</vt:lpstr>
      <vt:lpstr>The point…The Deity of Christ</vt:lpstr>
      <vt:lpstr>PowerPoint Presentation</vt:lpstr>
      <vt:lpstr>PowerPoint Presentation</vt:lpstr>
      <vt:lpstr>Who wrote the book?</vt:lpstr>
      <vt:lpstr> Where are we? </vt:lpstr>
      <vt:lpstr>  Why is Matthew so important?  </vt:lpstr>
      <vt:lpstr>  What's the point?  </vt:lpstr>
      <vt:lpstr>  How do I apply?  </vt:lpstr>
      <vt:lpstr>Summation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169</cp:revision>
  <cp:lastPrinted>2022-02-04T23:00:01Z</cp:lastPrinted>
  <dcterms:created xsi:type="dcterms:W3CDTF">2010-11-07T11:38:16Z</dcterms:created>
  <dcterms:modified xsi:type="dcterms:W3CDTF">2023-01-05T00:15:27Z</dcterms:modified>
</cp:coreProperties>
</file>